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sldIdLst>
    <p:sldId id="256" r:id="rId2"/>
    <p:sldId id="257" r:id="rId3"/>
    <p:sldId id="267" r:id="rId4"/>
    <p:sldId id="269" r:id="rId5"/>
    <p:sldId id="270" r:id="rId6"/>
    <p:sldId id="271" r:id="rId7"/>
    <p:sldId id="272" r:id="rId8"/>
    <p:sldId id="277" r:id="rId9"/>
    <p:sldId id="278" r:id="rId10"/>
    <p:sldId id="273" r:id="rId11"/>
    <p:sldId id="274" r:id="rId12"/>
    <p:sldId id="279" r:id="rId13"/>
    <p:sldId id="280"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7CFFB4C-07DF-46C0-BE54-08D5432B79FA}">
          <p14:sldIdLst>
            <p14:sldId id="256"/>
            <p14:sldId id="257"/>
            <p14:sldId id="267"/>
            <p14:sldId id="269"/>
            <p14:sldId id="270"/>
            <p14:sldId id="271"/>
            <p14:sldId id="272"/>
            <p14:sldId id="277"/>
            <p14:sldId id="278"/>
            <p14:sldId id="273"/>
            <p14:sldId id="274"/>
            <p14:sldId id="279"/>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ru-RU" b="1" dirty="0"/>
              <a:t>Динамика</a:t>
            </a:r>
            <a:r>
              <a:rPr lang="ru-RU" b="1" baseline="0" dirty="0"/>
              <a:t> ценообразования</a:t>
            </a:r>
          </a:p>
        </c:rich>
      </c:tx>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Загрузка, %</c:v>
                </c:pt>
              </c:strCache>
            </c:strRef>
          </c:tx>
          <c:spPr>
            <a:solidFill>
              <a:schemeClr val="accent1"/>
            </a:solidFill>
            <a:ln>
              <a:noFill/>
            </a:ln>
            <a:effectLst>
              <a:outerShdw blurRad="50800" dist="38100" dir="5400000" algn="t" rotWithShape="0">
                <a:prstClr val="black">
                  <a:alpha val="40000"/>
                </a:prstClr>
              </a:outerShdw>
            </a:effectLst>
          </c:spPr>
          <c:invertIfNegative val="0"/>
          <c:cat>
            <c:strRef>
              <c:f>Лист1!$A$2:$A$5</c:f>
              <c:strCache>
                <c:ptCount val="4"/>
                <c:pt idx="0">
                  <c:v>10% загрузки/70% скидки</c:v>
                </c:pt>
                <c:pt idx="1">
                  <c:v>30% загрузки/50% скидки</c:v>
                </c:pt>
                <c:pt idx="2">
                  <c:v>50% загрузки/30% скидки</c:v>
                </c:pt>
                <c:pt idx="3">
                  <c:v>70% загрузки/10% скидки</c:v>
                </c:pt>
              </c:strCache>
            </c:strRef>
          </c:cat>
          <c:val>
            <c:numRef>
              <c:f>Лист1!$B$2:$B$5</c:f>
              <c:numCache>
                <c:formatCode>General</c:formatCode>
                <c:ptCount val="4"/>
                <c:pt idx="0">
                  <c:v>1</c:v>
                </c:pt>
                <c:pt idx="1">
                  <c:v>3</c:v>
                </c:pt>
                <c:pt idx="2">
                  <c:v>5</c:v>
                </c:pt>
                <c:pt idx="3">
                  <c:v>7</c:v>
                </c:pt>
              </c:numCache>
            </c:numRef>
          </c:val>
          <c:extLst>
            <c:ext xmlns:c16="http://schemas.microsoft.com/office/drawing/2014/chart" uri="{C3380CC4-5D6E-409C-BE32-E72D297353CC}">
              <c16:uniqueId val="{00000000-45EF-45A9-A54A-C419B99A379C}"/>
            </c:ext>
          </c:extLst>
        </c:ser>
        <c:ser>
          <c:idx val="1"/>
          <c:order val="1"/>
          <c:tx>
            <c:strRef>
              <c:f>Лист1!$C$1</c:f>
              <c:strCache>
                <c:ptCount val="1"/>
                <c:pt idx="0">
                  <c:v>Скидка, %</c:v>
                </c:pt>
              </c:strCache>
            </c:strRef>
          </c:tx>
          <c:spPr>
            <a:solidFill>
              <a:schemeClr val="accent2"/>
            </a:solidFill>
            <a:ln>
              <a:noFill/>
            </a:ln>
            <a:effectLst/>
          </c:spPr>
          <c:invertIfNegative val="0"/>
          <c:cat>
            <c:strRef>
              <c:f>Лист1!$A$2:$A$5</c:f>
              <c:strCache>
                <c:ptCount val="4"/>
                <c:pt idx="0">
                  <c:v>10% загрузки/70% скидки</c:v>
                </c:pt>
                <c:pt idx="1">
                  <c:v>30% загрузки/50% скидки</c:v>
                </c:pt>
                <c:pt idx="2">
                  <c:v>50% загрузки/30% скидки</c:v>
                </c:pt>
                <c:pt idx="3">
                  <c:v>70% загрузки/10% скидки</c:v>
                </c:pt>
              </c:strCache>
            </c:strRef>
          </c:cat>
          <c:val>
            <c:numRef>
              <c:f>Лист1!$C$2:$C$5</c:f>
              <c:numCache>
                <c:formatCode>General</c:formatCode>
                <c:ptCount val="4"/>
                <c:pt idx="0">
                  <c:v>7</c:v>
                </c:pt>
                <c:pt idx="1">
                  <c:v>5</c:v>
                </c:pt>
                <c:pt idx="2">
                  <c:v>3</c:v>
                </c:pt>
                <c:pt idx="3">
                  <c:v>1</c:v>
                </c:pt>
              </c:numCache>
            </c:numRef>
          </c:val>
          <c:extLst>
            <c:ext xmlns:c16="http://schemas.microsoft.com/office/drawing/2014/chart" uri="{C3380CC4-5D6E-409C-BE32-E72D297353CC}">
              <c16:uniqueId val="{00000001-45EF-45A9-A54A-C419B99A379C}"/>
            </c:ext>
          </c:extLst>
        </c:ser>
        <c:dLbls>
          <c:showLegendKey val="0"/>
          <c:showVal val="0"/>
          <c:showCatName val="0"/>
          <c:showSerName val="0"/>
          <c:showPercent val="0"/>
          <c:showBubbleSize val="0"/>
        </c:dLbls>
        <c:gapWidth val="219"/>
        <c:overlap val="-27"/>
        <c:axId val="396879640"/>
        <c:axId val="396880624"/>
      </c:barChart>
      <c:lineChart>
        <c:grouping val="standard"/>
        <c:varyColors val="0"/>
        <c:ser>
          <c:idx val="2"/>
          <c:order val="2"/>
          <c:tx>
            <c:strRef>
              <c:f>Лист1!$D$1</c:f>
              <c:strCache>
                <c:ptCount val="1"/>
                <c:pt idx="0">
                  <c:v>Ценообразование</c:v>
                </c:pt>
              </c:strCache>
            </c:strRef>
          </c:tx>
          <c:spPr>
            <a:ln w="28575" cap="rnd">
              <a:solidFill>
                <a:schemeClr val="accent3"/>
              </a:solidFill>
              <a:round/>
            </a:ln>
            <a:effectLst/>
          </c:spPr>
          <c:marker>
            <c:symbol val="none"/>
          </c:marker>
          <c:cat>
            <c:strRef>
              <c:f>Лист1!$A$2:$A$5</c:f>
              <c:strCache>
                <c:ptCount val="4"/>
                <c:pt idx="0">
                  <c:v>10% загрузки/70% скидки</c:v>
                </c:pt>
                <c:pt idx="1">
                  <c:v>30% загрузки/50% скидки</c:v>
                </c:pt>
                <c:pt idx="2">
                  <c:v>50% загрузки/30% скидки</c:v>
                </c:pt>
                <c:pt idx="3">
                  <c:v>70% загрузки/10% скидки</c:v>
                </c:pt>
              </c:strCache>
            </c:strRef>
          </c:cat>
          <c:val>
            <c:numRef>
              <c:f>Лист1!$D$2:$D$5</c:f>
              <c:numCache>
                <c:formatCode>General</c:formatCode>
                <c:ptCount val="4"/>
                <c:pt idx="0">
                  <c:v>7</c:v>
                </c:pt>
                <c:pt idx="1">
                  <c:v>5</c:v>
                </c:pt>
                <c:pt idx="2">
                  <c:v>3</c:v>
                </c:pt>
                <c:pt idx="3">
                  <c:v>1</c:v>
                </c:pt>
              </c:numCache>
            </c:numRef>
          </c:val>
          <c:smooth val="0"/>
          <c:extLst>
            <c:ext xmlns:c16="http://schemas.microsoft.com/office/drawing/2014/chart" uri="{C3380CC4-5D6E-409C-BE32-E72D297353CC}">
              <c16:uniqueId val="{00000002-45EF-45A9-A54A-C419B99A379C}"/>
            </c:ext>
          </c:extLst>
        </c:ser>
        <c:dLbls>
          <c:showLegendKey val="0"/>
          <c:showVal val="0"/>
          <c:showCatName val="0"/>
          <c:showSerName val="0"/>
          <c:showPercent val="0"/>
          <c:showBubbleSize val="0"/>
        </c:dLbls>
        <c:marker val="1"/>
        <c:smooth val="0"/>
        <c:axId val="397462024"/>
        <c:axId val="397463664"/>
      </c:lineChart>
      <c:catAx>
        <c:axId val="397462024"/>
        <c:scaling>
          <c:orientation val="minMax"/>
        </c:scaling>
        <c:delete val="1"/>
        <c:axPos val="b"/>
        <c:numFmt formatCode="General" sourceLinked="1"/>
        <c:majorTickMark val="none"/>
        <c:minorTickMark val="none"/>
        <c:tickLblPos val="nextTo"/>
        <c:crossAx val="397463664"/>
        <c:crosses val="autoZero"/>
        <c:auto val="1"/>
        <c:lblAlgn val="ctr"/>
        <c:lblOffset val="100"/>
        <c:noMultiLvlLbl val="0"/>
      </c:catAx>
      <c:valAx>
        <c:axId val="39746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97462024"/>
        <c:crosses val="autoZero"/>
        <c:crossBetween val="between"/>
      </c:valAx>
      <c:valAx>
        <c:axId val="3968806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96879640"/>
        <c:crosses val="max"/>
        <c:crossBetween val="between"/>
      </c:valAx>
      <c:catAx>
        <c:axId val="396879640"/>
        <c:scaling>
          <c:orientation val="minMax"/>
        </c:scaling>
        <c:delete val="1"/>
        <c:axPos val="b"/>
        <c:numFmt formatCode="General" sourceLinked="1"/>
        <c:majorTickMark val="out"/>
        <c:minorTickMark val="none"/>
        <c:tickLblPos val="nextTo"/>
        <c:crossAx val="396880624"/>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70196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28353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1476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27992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23728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27046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38144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33979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37733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3ED0CC-082F-4160-86E5-0D6041F12778}" type="datetime1">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16781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719879"/>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9/9/2022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756798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9/9/2022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96061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9/9/2022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11100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3ED0CC-082F-4160-86E5-0D6041F12778}" type="datetime1">
              <a:rPr lang="en-US" smtClean="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711969"/>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9/9/2022</a:t>
            </a:fld>
            <a:endParaRPr lang="en-US" dirty="0"/>
          </a:p>
        </p:txBody>
      </p:sp>
    </p:spTree>
    <p:extLst>
      <p:ext uri="{BB962C8B-B14F-4D97-AF65-F5344CB8AC3E}">
        <p14:creationId xmlns:p14="http://schemas.microsoft.com/office/powerpoint/2010/main" val="14198273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9/9/2022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96166515"/>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hyperlink" Target="mailto:HOTEL@KONCERT.RU" TargetMode="Externa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hyperlink" Target="mailto:HOTEL@KONCERT.RU" TargetMode="Externa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koncert.ru/turagentsvam"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gi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8501D2-CACA-4E41-BDE5-2EA881C48F24}"/>
              </a:ext>
            </a:extLst>
          </p:cNvPr>
          <p:cNvSpPr>
            <a:spLocks noGrp="1"/>
          </p:cNvSpPr>
          <p:nvPr>
            <p:ph type="ctrTitle"/>
          </p:nvPr>
        </p:nvSpPr>
        <p:spPr>
          <a:xfrm>
            <a:off x="2297425" y="1731158"/>
            <a:ext cx="8171411" cy="2814906"/>
          </a:xfrm>
        </p:spPr>
        <p:txBody>
          <a:bodyPr>
            <a:noAutofit/>
          </a:bodyPr>
          <a:lstStyle/>
          <a:p>
            <a:pPr algn="l"/>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ru-RU" sz="5400" b="1" dirty="0" smtClean="0">
                <a:solidFill>
                  <a:schemeClr val="accent4"/>
                </a:solidFill>
              </a:rPr>
              <a:t>ОТЕЛЬ КОНЦЕРТ</a:t>
            </a:r>
            <a:r>
              <a:rPr lang="en-US" sz="5400" b="1" dirty="0" smtClean="0">
                <a:solidFill>
                  <a:schemeClr val="accent4"/>
                </a:solidFill>
              </a:rPr>
              <a:t/>
            </a:r>
            <a:br>
              <a:rPr lang="en-US" sz="5400" b="1" dirty="0" smtClean="0">
                <a:solidFill>
                  <a:schemeClr val="accent4"/>
                </a:solidFill>
              </a:rPr>
            </a:br>
            <a:r>
              <a:rPr lang="ru-RU" sz="5400" b="1" dirty="0" smtClean="0">
                <a:solidFill>
                  <a:schemeClr val="accent4"/>
                </a:solidFill>
              </a:rPr>
              <a:t>(</a:t>
            </a:r>
            <a:r>
              <a:rPr lang="ru-RU" sz="5400" b="1" dirty="0">
                <a:solidFill>
                  <a:schemeClr val="accent4"/>
                </a:solidFill>
              </a:rPr>
              <a:t>KONCERT.RU™ HOTEL)</a:t>
            </a:r>
            <a:r>
              <a:rPr lang="ru-RU" sz="3600" b="1" dirty="0">
                <a:solidFill>
                  <a:schemeClr val="accent4"/>
                </a:solidFill>
              </a:rPr>
              <a:t/>
            </a:r>
            <a:br>
              <a:rPr lang="ru-RU" sz="3600" b="1" dirty="0">
                <a:solidFill>
                  <a:schemeClr val="accent4"/>
                </a:solidFill>
              </a:rPr>
            </a:br>
            <a:endParaRPr lang="ru-RU" sz="3600" b="1" dirty="0">
              <a:solidFill>
                <a:schemeClr val="accent4"/>
              </a:solidFill>
            </a:endParaRPr>
          </a:p>
        </p:txBody>
      </p:sp>
      <p:sp>
        <p:nvSpPr>
          <p:cNvPr id="3" name="Подзаголовок 2">
            <a:extLst>
              <a:ext uri="{FF2B5EF4-FFF2-40B4-BE49-F238E27FC236}">
                <a16:creationId xmlns:a16="http://schemas.microsoft.com/office/drawing/2014/main" id="{966E4C88-E39D-41E5-8CEA-1EBCA8A69B2C}"/>
              </a:ext>
            </a:extLst>
          </p:cNvPr>
          <p:cNvSpPr>
            <a:spLocks noGrp="1"/>
          </p:cNvSpPr>
          <p:nvPr>
            <p:ph type="subTitle" idx="1"/>
          </p:nvPr>
        </p:nvSpPr>
        <p:spPr>
          <a:xfrm>
            <a:off x="3641907" y="4821554"/>
            <a:ext cx="5482445" cy="798022"/>
          </a:xfrm>
        </p:spPr>
        <p:txBody>
          <a:bodyPr>
            <a:noAutofit/>
          </a:bodyPr>
          <a:lstStyle/>
          <a:p>
            <a:r>
              <a:rPr lang="en-US" sz="4400" b="1" dirty="0" smtClean="0">
                <a:solidFill>
                  <a:schemeClr val="accent4">
                    <a:lumMod val="75000"/>
                  </a:schemeClr>
                </a:solidFill>
              </a:rPr>
              <a:t>https</a:t>
            </a:r>
            <a:r>
              <a:rPr lang="en-US" sz="4400" b="1" dirty="0">
                <a:solidFill>
                  <a:schemeClr val="accent4">
                    <a:lumMod val="75000"/>
                  </a:schemeClr>
                </a:solidFill>
              </a:rPr>
              <a:t>://koncert.ru/</a:t>
            </a:r>
            <a:endParaRPr lang="ru-RU" sz="4400" b="1" dirty="0">
              <a:solidFill>
                <a:schemeClr val="accent4">
                  <a:lumMod val="75000"/>
                </a:schemeClr>
              </a:solidFill>
            </a:endParaRPr>
          </a:p>
        </p:txBody>
      </p:sp>
      <p:pic>
        <p:nvPicPr>
          <p:cNvPr id="6" name="Рисунок 5">
            <a:extLst>
              <a:ext uri="{FF2B5EF4-FFF2-40B4-BE49-F238E27FC236}">
                <a16:creationId xmlns:a16="http://schemas.microsoft.com/office/drawing/2014/main" id="{6686AE16-E42D-40B2-A7F2-4A65EA064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05" y="364216"/>
            <a:ext cx="2537467" cy="1477211"/>
          </a:xfrm>
          <a:prstGeom prst="rect">
            <a:avLst/>
          </a:prstGeom>
        </p:spPr>
      </p:pic>
      <p:pic>
        <p:nvPicPr>
          <p:cNvPr id="4" name="Рисунок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7005" y="4483358"/>
            <a:ext cx="2537467" cy="1474415"/>
          </a:xfrm>
          <a:prstGeom prst="rect">
            <a:avLst/>
          </a:prstGeom>
        </p:spPr>
      </p:pic>
      <p:pic>
        <p:nvPicPr>
          <p:cNvPr id="5" name="Рисунок 4"/>
          <p:cNvPicPr>
            <a:picLocks noChangeAspect="1"/>
          </p:cNvPicPr>
          <p:nvPr/>
        </p:nvPicPr>
        <p:blipFill>
          <a:blip r:embed="rId4"/>
          <a:stretch>
            <a:fillRect/>
          </a:stretch>
        </p:blipFill>
        <p:spPr>
          <a:xfrm>
            <a:off x="10707966" y="5400374"/>
            <a:ext cx="438404" cy="438404"/>
          </a:xfrm>
          <a:prstGeom prst="rect">
            <a:avLst/>
          </a:prstGeom>
        </p:spPr>
      </p:pic>
      <p:sp>
        <p:nvSpPr>
          <p:cNvPr id="7" name="Прямоугольник 6"/>
          <p:cNvSpPr/>
          <p:nvPr/>
        </p:nvSpPr>
        <p:spPr>
          <a:xfrm>
            <a:off x="10230503" y="5888689"/>
            <a:ext cx="1393330" cy="246221"/>
          </a:xfrm>
          <a:prstGeom prst="rect">
            <a:avLst/>
          </a:prstGeom>
          <a:noFill/>
        </p:spPr>
        <p:txBody>
          <a:bodyPr wrap="none" lIns="91440" tIns="45720" rIns="91440" bIns="45720">
            <a:spAutoFit/>
          </a:bodyPr>
          <a:lstStyle/>
          <a:p>
            <a:pPr algn="ctr"/>
            <a:r>
              <a:rPr lang="ru-RU" sz="1000" b="0" cap="none" spc="0" dirty="0" smtClean="0">
                <a:ln w="0"/>
                <a:solidFill>
                  <a:schemeClr val="bg1"/>
                </a:solidFill>
                <a:effectLst>
                  <a:outerShdw blurRad="38100" dist="19050" dir="2700000" algn="tl" rotWithShape="0">
                    <a:schemeClr val="dk1">
                      <a:alpha val="40000"/>
                    </a:schemeClr>
                  </a:outerShdw>
                </a:effectLst>
              </a:rPr>
              <a:t>Основан в 2016 году</a:t>
            </a:r>
            <a:endParaRPr lang="ru-RU" sz="1000" b="0" cap="none" spc="0" dirty="0">
              <a:ln w="0"/>
              <a:solidFill>
                <a:schemeClr val="bg1"/>
              </a:solidFill>
              <a:effectLst>
                <a:outerShdw blurRad="38100" dist="19050" dir="2700000" algn="tl" rotWithShape="0">
                  <a:schemeClr val="dk1">
                    <a:alpha val="40000"/>
                  </a:schemeClr>
                </a:outerShdw>
              </a:effectLst>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425" y="623485"/>
            <a:ext cx="5342447" cy="958672"/>
          </a:xfrm>
          <a:prstGeom prst="rect">
            <a:avLst/>
          </a:prstGeom>
        </p:spPr>
      </p:pic>
      <p:sp>
        <p:nvSpPr>
          <p:cNvPr id="9" name="Прямоугольник 8"/>
          <p:cNvSpPr/>
          <p:nvPr/>
        </p:nvSpPr>
        <p:spPr>
          <a:xfrm>
            <a:off x="9833956" y="6151363"/>
            <a:ext cx="2186424" cy="523220"/>
          </a:xfrm>
          <a:prstGeom prst="rect">
            <a:avLst/>
          </a:prstGeom>
        </p:spPr>
        <p:txBody>
          <a:bodyPr wrap="square">
            <a:spAutoFit/>
          </a:bodyPr>
          <a:lstStyle/>
          <a:p>
            <a:pPr algn="ctr"/>
            <a:r>
              <a:rPr lang="ru-RU" sz="700" dirty="0">
                <a:solidFill>
                  <a:schemeClr val="bg1"/>
                </a:solidFill>
              </a:rPr>
              <a:t>Зарегистрированный товарный знак, знак обслуживания в Федеральной Службе по Интеллектуальной Собственности. Номер государственной регистрации № 773393</a:t>
            </a:r>
          </a:p>
        </p:txBody>
      </p:sp>
    </p:spTree>
    <p:extLst>
      <p:ext uri="{BB962C8B-B14F-4D97-AF65-F5344CB8AC3E}">
        <p14:creationId xmlns:p14="http://schemas.microsoft.com/office/powerpoint/2010/main" val="110694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1637606" y="326504"/>
            <a:ext cx="4717060" cy="467175"/>
          </a:xfrm>
        </p:spPr>
        <p:txBody>
          <a:bodyPr>
            <a:normAutofit fontScale="90000"/>
          </a:bodyPr>
          <a:lstStyle/>
          <a:p>
            <a:pPr algn="ctr"/>
            <a:r>
              <a:rPr lang="ru-RU" sz="3200" b="1" dirty="0">
                <a:solidFill>
                  <a:srgbClr val="C00000"/>
                </a:solidFill>
                <a:latin typeface="Arial Narrow" panose="020B0606020202030204" pitchFamily="34" charset="0"/>
              </a:rPr>
              <a:t>Часто задаваемые вопросы </a:t>
            </a:r>
            <a:endParaRPr lang="ru-RU" sz="3200" dirty="0">
              <a:solidFill>
                <a:srgbClr val="C00000"/>
              </a:solidFill>
              <a:latin typeface="Arial Narrow" panose="020B0606020202030204" pitchFamily="34" charset="0"/>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1702377" y="793679"/>
            <a:ext cx="4947805" cy="796913"/>
          </a:xfrm>
        </p:spPr>
        <p:txBody>
          <a:bodyPr>
            <a:noAutofit/>
          </a:bodyPr>
          <a:lstStyle/>
          <a:p>
            <a:pPr algn="just" fontAlgn="base"/>
            <a:r>
              <a:rPr lang="ru-RU" b="1" dirty="0">
                <a:solidFill>
                  <a:schemeClr val="accent3">
                    <a:lumMod val="50000"/>
                  </a:schemeClr>
                </a:solidFill>
                <a:latin typeface="Arial Narrow" panose="020B0606020202030204" pitchFamily="34" charset="0"/>
              </a:rPr>
              <a:t>Какая будет доплата за номер при раннем заезде (до 14.00) или позднем выезде (после 12.00) в гостинице </a:t>
            </a:r>
            <a:r>
              <a:rPr lang="ru-RU" b="1" dirty="0" smtClean="0">
                <a:solidFill>
                  <a:schemeClr val="accent3">
                    <a:lumMod val="50000"/>
                  </a:schemeClr>
                </a:solidFill>
                <a:latin typeface="Arial Narrow" panose="020B0606020202030204" pitchFamily="34" charset="0"/>
              </a:rPr>
              <a:t>Концерт?</a:t>
            </a:r>
            <a:endParaRPr lang="ru-RU" b="1" dirty="0">
              <a:solidFill>
                <a:schemeClr val="accent3">
                  <a:lumMod val="50000"/>
                </a:schemeClr>
              </a:solidFill>
              <a:latin typeface="Arial Narrow" panose="020B0606020202030204" pitchFamily="34" charset="0"/>
            </a:endParaRPr>
          </a:p>
          <a:p>
            <a:pPr algn="just" fontAlgn="base"/>
            <a:r>
              <a:rPr lang="ru-RU" b="1" dirty="0">
                <a:solidFill>
                  <a:schemeClr val="tx1"/>
                </a:solidFill>
              </a:rPr>
              <a:t> </a:t>
            </a:r>
          </a:p>
          <a:p>
            <a:pPr algn="just" fontAlgn="base"/>
            <a:r>
              <a:rPr lang="ru-RU" dirty="0">
                <a:solidFill>
                  <a:schemeClr val="tx1"/>
                </a:solidFill>
                <a:latin typeface="Arial Narrow" panose="020B0606020202030204" pitchFamily="34" charset="0"/>
              </a:rPr>
              <a:t>При раннем заезде (позднем выезде) гостя до или после расчетного часа за продление проживания, в гостинице Концерт, метро Семеновская, взимается дополнительная плата:</a:t>
            </a:r>
          </a:p>
          <a:p>
            <a:pPr algn="just" fontAlgn="base"/>
            <a:r>
              <a:rPr lang="ru-RU" dirty="0">
                <a:solidFill>
                  <a:schemeClr val="tx1"/>
                </a:solidFill>
                <a:latin typeface="Arial Narrow" panose="020B0606020202030204" pitchFamily="34" charset="0"/>
              </a:rPr>
              <a:t>До 6 часов - почасовая оплата.  </a:t>
            </a:r>
          </a:p>
          <a:p>
            <a:pPr algn="just" fontAlgn="base"/>
            <a:r>
              <a:rPr lang="ru-RU" dirty="0">
                <a:solidFill>
                  <a:schemeClr val="tx1"/>
                </a:solidFill>
                <a:latin typeface="Arial Narrow" panose="020B0606020202030204" pitchFamily="34" charset="0"/>
              </a:rPr>
              <a:t>От 6 до 12 часов - 50% от стоимости первых суток.   </a:t>
            </a:r>
          </a:p>
          <a:p>
            <a:pPr algn="just" fontAlgn="base"/>
            <a:r>
              <a:rPr lang="ru-RU" dirty="0">
                <a:solidFill>
                  <a:schemeClr val="tx1"/>
                </a:solidFill>
                <a:latin typeface="Arial Narrow" panose="020B0606020202030204" pitchFamily="34" charset="0"/>
              </a:rPr>
              <a:t>Более 12 часов - стоимость полных суток на момент бронирования номера по тарифу Выгодное предложение.   </a:t>
            </a:r>
          </a:p>
          <a:p>
            <a:pPr algn="just" fontAlgn="base"/>
            <a:r>
              <a:rPr lang="ru-RU" dirty="0">
                <a:solidFill>
                  <a:schemeClr val="tx1"/>
                </a:solidFill>
                <a:latin typeface="Arial Narrow" panose="020B0606020202030204" pitchFamily="34" charset="0"/>
              </a:rPr>
              <a:t>Бронирование раннего заезда или позднего выезда производится, только при наличии свободных номеров.</a:t>
            </a:r>
          </a:p>
        </p:txBody>
      </p:sp>
      <p:pic>
        <p:nvPicPr>
          <p:cNvPr id="5" name="Рисунок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18" y="382960"/>
            <a:ext cx="3657599" cy="1674495"/>
          </a:xfrm>
          <a:prstGeom prst="rect">
            <a:avLst/>
          </a:prstGeom>
        </p:spPr>
      </p:pic>
      <p:sp>
        <p:nvSpPr>
          <p:cNvPr id="4" name="Прямоугольник 3"/>
          <p:cNvSpPr/>
          <p:nvPr/>
        </p:nvSpPr>
        <p:spPr>
          <a:xfrm>
            <a:off x="7065818" y="2259802"/>
            <a:ext cx="3657599" cy="2585323"/>
          </a:xfrm>
          <a:prstGeom prst="rect">
            <a:avLst/>
          </a:prstGeom>
        </p:spPr>
        <p:txBody>
          <a:bodyPr wrap="square">
            <a:spAutoFit/>
          </a:bodyPr>
          <a:lstStyle/>
          <a:p>
            <a:pPr algn="just"/>
            <a:r>
              <a:rPr lang="ru-RU" b="1" dirty="0">
                <a:solidFill>
                  <a:schemeClr val="accent3">
                    <a:lumMod val="50000"/>
                  </a:schemeClr>
                </a:solidFill>
                <a:latin typeface="Arial Narrow" panose="020B0606020202030204" pitchFamily="34" charset="0"/>
              </a:rPr>
              <a:t>Путешествуем по Москве. Отель Концерт рекомендует места, которые стоит посмотреть</a:t>
            </a:r>
            <a:r>
              <a:rPr lang="ru-RU" b="1" dirty="0" smtClean="0">
                <a:solidFill>
                  <a:schemeClr val="accent3">
                    <a:lumMod val="50000"/>
                  </a:schemeClr>
                </a:solidFill>
                <a:latin typeface="Arial Narrow" panose="020B0606020202030204" pitchFamily="34" charset="0"/>
              </a:rPr>
              <a:t>.</a:t>
            </a:r>
            <a:br>
              <a:rPr lang="ru-RU" b="1" dirty="0" smtClean="0">
                <a:solidFill>
                  <a:schemeClr val="accent3">
                    <a:lumMod val="50000"/>
                  </a:schemeClr>
                </a:solidFill>
                <a:latin typeface="Arial Narrow" panose="020B0606020202030204" pitchFamily="34" charset="0"/>
              </a:rPr>
            </a:br>
            <a:endParaRPr lang="ru-RU" b="1" dirty="0">
              <a:solidFill>
                <a:schemeClr val="accent3">
                  <a:lumMod val="50000"/>
                </a:schemeClr>
              </a:solidFill>
              <a:latin typeface="Arial Narrow" panose="020B0606020202030204" pitchFamily="34" charset="0"/>
            </a:endParaRPr>
          </a:p>
          <a:p>
            <a:pPr algn="just"/>
            <a:r>
              <a:rPr lang="ru-RU" dirty="0">
                <a:latin typeface="Arial Narrow" panose="020B0606020202030204" pitchFamily="34" charset="0"/>
              </a:rPr>
              <a:t>Путеводитель по Москве для туристов и путешественников. Самые интересные достопримечательности, которые стоит посетить, согласно выбора гостиницы: «Концерт». </a:t>
            </a:r>
          </a:p>
        </p:txBody>
      </p:sp>
    </p:spTree>
    <p:extLst>
      <p:ext uri="{BB962C8B-B14F-4D97-AF65-F5344CB8AC3E}">
        <p14:creationId xmlns:p14="http://schemas.microsoft.com/office/powerpoint/2010/main" val="663820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1285345" y="431799"/>
            <a:ext cx="4615921" cy="487341"/>
          </a:xfrm>
        </p:spPr>
        <p:txBody>
          <a:bodyPr>
            <a:normAutofit fontScale="90000"/>
          </a:bodyPr>
          <a:lstStyle/>
          <a:p>
            <a:pPr algn="ctr"/>
            <a:r>
              <a:rPr lang="ru-RU" sz="3200" b="1" dirty="0">
                <a:solidFill>
                  <a:srgbClr val="C00000"/>
                </a:solidFill>
                <a:latin typeface="Arial Narrow" panose="020B0606020202030204" pitchFamily="34" charset="0"/>
              </a:rPr>
              <a:t>Часто задаваемые вопросы </a:t>
            </a:r>
            <a:endParaRPr lang="ru-RU" sz="3200" dirty="0">
              <a:solidFill>
                <a:srgbClr val="C00000"/>
              </a:solidFill>
              <a:latin typeface="Arial Narrow" panose="020B0606020202030204" pitchFamily="34" charset="0"/>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1285345" y="992170"/>
            <a:ext cx="6021542" cy="3962215"/>
          </a:xfrm>
        </p:spPr>
        <p:txBody>
          <a:bodyPr>
            <a:noAutofit/>
          </a:bodyPr>
          <a:lstStyle/>
          <a:p>
            <a:pPr algn="just" fontAlgn="base"/>
            <a:r>
              <a:rPr lang="ru-RU" b="1" dirty="0">
                <a:solidFill>
                  <a:schemeClr val="accent3">
                    <a:lumMod val="50000"/>
                  </a:schemeClr>
                </a:solidFill>
                <a:latin typeface="Arial Narrow" panose="020B0606020202030204" pitchFamily="34" charset="0"/>
              </a:rPr>
              <a:t>Можно ли забронировать заранее ранний заезд или поздний выезд в отеле </a:t>
            </a:r>
            <a:r>
              <a:rPr lang="ru-RU" b="1" dirty="0" smtClean="0">
                <a:solidFill>
                  <a:schemeClr val="accent3">
                    <a:lumMod val="50000"/>
                  </a:schemeClr>
                </a:solidFill>
                <a:latin typeface="Arial Narrow" panose="020B0606020202030204" pitchFamily="34" charset="0"/>
              </a:rPr>
              <a:t>Концерт?</a:t>
            </a:r>
            <a:endParaRPr lang="ru-RU" b="1" dirty="0">
              <a:solidFill>
                <a:schemeClr val="accent3">
                  <a:lumMod val="50000"/>
                </a:schemeClr>
              </a:solidFill>
              <a:latin typeface="Arial Narrow" panose="020B0606020202030204" pitchFamily="34" charset="0"/>
            </a:endParaRPr>
          </a:p>
          <a:p>
            <a:pPr algn="just" fontAlgn="base"/>
            <a:r>
              <a:rPr lang="ru-RU" dirty="0" smtClean="0">
                <a:solidFill>
                  <a:schemeClr val="tx1"/>
                </a:solidFill>
                <a:latin typeface="Arial Narrow" panose="020B0606020202030204" pitchFamily="34" charset="0"/>
              </a:rPr>
              <a:t>К </a:t>
            </a:r>
            <a:r>
              <a:rPr lang="ru-RU" dirty="0">
                <a:solidFill>
                  <a:schemeClr val="tx1"/>
                </a:solidFill>
                <a:latin typeface="Arial Narrow" panose="020B0606020202030204" pitchFamily="34" charset="0"/>
              </a:rPr>
              <a:t>сожалению, предварительное бронирование раннего заезда/позднего выезда не производится. Для гарантированного раннего заезда/позднего выезда по предварительному бронированию можем предложить Вам только бронирование дополнительных суток. Забронировать и оплатить ранний заезд/поздний выезд Вы можете только в отеле </a:t>
            </a:r>
            <a:r>
              <a:rPr lang="ru-RU" dirty="0" smtClean="0">
                <a:solidFill>
                  <a:schemeClr val="tx1"/>
                </a:solidFill>
                <a:latin typeface="Arial Narrow" panose="020B0606020202030204" pitchFamily="34" charset="0"/>
              </a:rPr>
              <a:t>Концерт или </a:t>
            </a:r>
            <a:r>
              <a:rPr lang="ru-RU" dirty="0">
                <a:solidFill>
                  <a:schemeClr val="tx1"/>
                </a:solidFill>
                <a:latin typeface="Arial Narrow" panose="020B0606020202030204" pitchFamily="34" charset="0"/>
              </a:rPr>
              <a:t>за 2-3 дня до заезда, при условии наличия такой возможности (если будут свободные номера). Стоимость раннего заезда/позднего выезда составляет 50% от стоимости 1-х суток</a:t>
            </a:r>
            <a:r>
              <a:rPr lang="ru-RU" dirty="0" smtClean="0">
                <a:solidFill>
                  <a:schemeClr val="tx1"/>
                </a:solidFill>
                <a:latin typeface="Arial Narrow" panose="020B0606020202030204" pitchFamily="34" charset="0"/>
              </a:rPr>
              <a:t>.</a:t>
            </a:r>
          </a:p>
          <a:p>
            <a:pPr algn="l"/>
            <a:r>
              <a:rPr lang="ru-RU" b="1" dirty="0">
                <a:solidFill>
                  <a:schemeClr val="accent3">
                    <a:lumMod val="50000"/>
                  </a:schemeClr>
                </a:solidFill>
                <a:latin typeface="Arial Narrow" panose="020B0606020202030204" pitchFamily="34" charset="0"/>
              </a:rPr>
              <a:t>Скажите пожалуйста, время работы кафе?</a:t>
            </a:r>
            <a:r>
              <a:rPr lang="ru-RU" dirty="0">
                <a:solidFill>
                  <a:schemeClr val="tx1"/>
                </a:solidFill>
                <a:latin typeface="Arial Narrow" panose="020B0606020202030204" pitchFamily="34" charset="0"/>
              </a:rPr>
              <a:t> </a:t>
            </a:r>
          </a:p>
          <a:p>
            <a:pPr algn="l"/>
            <a:r>
              <a:rPr lang="ru-RU" dirty="0">
                <a:solidFill>
                  <a:schemeClr val="tx1"/>
                </a:solidFill>
                <a:latin typeface="Arial Narrow" panose="020B0606020202030204" pitchFamily="34" charset="0"/>
              </a:rPr>
              <a:t>Наше кафе работает ежедневно с 08.00 до 21.00, последний заказ принимаем в </a:t>
            </a:r>
            <a:r>
              <a:rPr lang="ru-RU" dirty="0" smtClean="0">
                <a:solidFill>
                  <a:schemeClr val="tx1"/>
                </a:solidFill>
                <a:latin typeface="Arial Narrow" panose="020B0606020202030204" pitchFamily="34" charset="0"/>
              </a:rPr>
              <a:t>21.00</a:t>
            </a:r>
          </a:p>
          <a:p>
            <a:pPr algn="l"/>
            <a:r>
              <a:rPr lang="ru-RU" b="1" dirty="0">
                <a:solidFill>
                  <a:schemeClr val="accent3">
                    <a:lumMod val="50000"/>
                  </a:schemeClr>
                </a:solidFill>
                <a:latin typeface="Arial Narrow" panose="020B0606020202030204" pitchFamily="34" charset="0"/>
              </a:rPr>
              <a:t>Можно ли снять номер в отеле Концерт </a:t>
            </a:r>
            <a:r>
              <a:rPr lang="ru-RU" b="1" dirty="0" smtClean="0">
                <a:solidFill>
                  <a:schemeClr val="accent3">
                    <a:lumMod val="50000"/>
                  </a:schemeClr>
                </a:solidFill>
                <a:latin typeface="Arial Narrow" panose="020B0606020202030204" pitchFamily="34" charset="0"/>
              </a:rPr>
              <a:t>с почасовой оплатой?</a:t>
            </a:r>
            <a:endParaRPr lang="ru-RU" b="1" dirty="0">
              <a:solidFill>
                <a:schemeClr val="accent3">
                  <a:lumMod val="50000"/>
                </a:schemeClr>
              </a:solidFill>
              <a:latin typeface="Arial Narrow" panose="020B0606020202030204" pitchFamily="34" charset="0"/>
            </a:endParaRPr>
          </a:p>
          <a:p>
            <a:pPr algn="l"/>
            <a:r>
              <a:rPr lang="ru-RU" dirty="0">
                <a:solidFill>
                  <a:schemeClr val="tx1"/>
                </a:solidFill>
                <a:latin typeface="Arial Narrow" panose="020B0606020202030204" pitchFamily="34" charset="0"/>
              </a:rPr>
              <a:t>Можно. В нашем отеле «Концерт» есть несколько категорий номеров с почасовой оплатой от 500 </a:t>
            </a:r>
            <a:r>
              <a:rPr lang="ru-RU" dirty="0" err="1">
                <a:solidFill>
                  <a:schemeClr val="tx1"/>
                </a:solidFill>
                <a:latin typeface="Arial Narrow" panose="020B0606020202030204" pitchFamily="34" charset="0"/>
              </a:rPr>
              <a:t>руб</a:t>
            </a:r>
            <a:r>
              <a:rPr lang="ru-RU" dirty="0">
                <a:solidFill>
                  <a:schemeClr val="tx1"/>
                </a:solidFill>
                <a:latin typeface="Arial Narrow" panose="020B0606020202030204" pitchFamily="34" charset="0"/>
              </a:rPr>
              <a:t>/час. </a:t>
            </a:r>
          </a:p>
          <a:p>
            <a:pPr algn="l"/>
            <a:endParaRPr lang="ru-RU" dirty="0">
              <a:solidFill>
                <a:schemeClr val="tx1"/>
              </a:solidFill>
              <a:latin typeface="Arial Narrow" panose="020B0606020202030204" pitchFamily="34" charset="0"/>
            </a:endParaRPr>
          </a:p>
          <a:p>
            <a:pPr algn="just" fontAlgn="base"/>
            <a:endParaRPr lang="ru-RU" dirty="0">
              <a:solidFill>
                <a:schemeClr val="tx1"/>
              </a:solidFill>
              <a:latin typeface="Arial Narrow" panose="020B0606020202030204" pitchFamily="34" charset="0"/>
            </a:endParaRPr>
          </a:p>
        </p:txBody>
      </p:sp>
      <p:pic>
        <p:nvPicPr>
          <p:cNvPr id="5" name="Рисунок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4" name="Рисунок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2202" y="992170"/>
            <a:ext cx="3030269" cy="1347210"/>
          </a:xfrm>
          <a:prstGeom prst="rect">
            <a:avLst/>
          </a:prstGeom>
        </p:spPr>
      </p:pic>
      <p:pic>
        <p:nvPicPr>
          <p:cNvPr id="7" name="Рисунок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72202" y="2888969"/>
            <a:ext cx="3030269" cy="1665885"/>
          </a:xfrm>
          <a:prstGeom prst="rect">
            <a:avLst/>
          </a:prstGeom>
        </p:spPr>
      </p:pic>
    </p:spTree>
    <p:extLst>
      <p:ext uri="{BB962C8B-B14F-4D97-AF65-F5344CB8AC3E}">
        <p14:creationId xmlns:p14="http://schemas.microsoft.com/office/powerpoint/2010/main" val="34735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793131" y="610988"/>
            <a:ext cx="4844212" cy="473824"/>
          </a:xfrm>
        </p:spPr>
        <p:txBody>
          <a:bodyPr>
            <a:normAutofit fontScale="90000"/>
          </a:bodyPr>
          <a:lstStyle/>
          <a:p>
            <a:pPr algn="ctr"/>
            <a:r>
              <a:rPr lang="ru-RU" sz="3200" b="1" dirty="0">
                <a:solidFill>
                  <a:srgbClr val="C00000"/>
                </a:solidFill>
                <a:latin typeface="Arial Narrow" panose="020B0606020202030204" pitchFamily="34" charset="0"/>
              </a:rPr>
              <a:t>Часто задаваемые вопросы </a:t>
            </a:r>
            <a:endParaRPr lang="ru-RU" sz="3200" dirty="0">
              <a:solidFill>
                <a:srgbClr val="C00000"/>
              </a:solidFill>
              <a:latin typeface="Arial Narrow" panose="020B0606020202030204" pitchFamily="34" charset="0"/>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640080" y="1733257"/>
            <a:ext cx="5150314" cy="4617667"/>
          </a:xfrm>
        </p:spPr>
        <p:txBody>
          <a:bodyPr>
            <a:noAutofit/>
          </a:bodyPr>
          <a:lstStyle/>
          <a:p>
            <a:pPr algn="just" fontAlgn="base"/>
            <a:r>
              <a:rPr lang="ru-RU" b="1" dirty="0">
                <a:solidFill>
                  <a:schemeClr val="accent3">
                    <a:lumMod val="50000"/>
                  </a:schemeClr>
                </a:solidFill>
                <a:latin typeface="Arial Narrow" panose="020B0606020202030204" pitchFamily="34" charset="0"/>
              </a:rPr>
              <a:t>Все ли номера в гостинице </a:t>
            </a:r>
            <a:r>
              <a:rPr lang="ru-RU" b="1" dirty="0" smtClean="0">
                <a:solidFill>
                  <a:schemeClr val="accent3">
                    <a:lumMod val="50000"/>
                  </a:schemeClr>
                </a:solidFill>
                <a:latin typeface="Arial Narrow" panose="020B0606020202030204" pitchFamily="34" charset="0"/>
              </a:rPr>
              <a:t>Концерт имеют </a:t>
            </a:r>
            <a:r>
              <a:rPr lang="ru-RU" b="1" dirty="0">
                <a:solidFill>
                  <a:schemeClr val="accent3">
                    <a:lumMod val="50000"/>
                  </a:schemeClr>
                </a:solidFill>
                <a:latin typeface="Arial Narrow" panose="020B0606020202030204" pitchFamily="34" charset="0"/>
              </a:rPr>
              <a:t>собственную ванную комнату (душ, туалет)?</a:t>
            </a:r>
          </a:p>
          <a:p>
            <a:pPr algn="just" fontAlgn="base"/>
            <a:r>
              <a:rPr lang="ru-RU" dirty="0">
                <a:solidFill>
                  <a:schemeClr val="tx1"/>
                </a:solidFill>
                <a:latin typeface="Arial Narrow" panose="020B0606020202030204" pitchFamily="34" charset="0"/>
              </a:rPr>
              <a:t>В отеле </a:t>
            </a:r>
            <a:r>
              <a:rPr lang="ru-RU" dirty="0" smtClean="0">
                <a:solidFill>
                  <a:schemeClr val="tx1"/>
                </a:solidFill>
                <a:latin typeface="Arial Narrow" panose="020B0606020202030204" pitchFamily="34" charset="0"/>
              </a:rPr>
              <a:t>Концерт все</a:t>
            </a:r>
            <a:r>
              <a:rPr lang="ru-RU" dirty="0">
                <a:solidFill>
                  <a:schemeClr val="tx1"/>
                </a:solidFill>
                <a:latin typeface="Arial Narrow" panose="020B0606020202030204" pitchFamily="34" charset="0"/>
              </a:rPr>
              <a:t> номера независимо от </a:t>
            </a:r>
            <a:r>
              <a:rPr lang="ru-RU" dirty="0" smtClean="0">
                <a:solidFill>
                  <a:schemeClr val="tx1"/>
                </a:solidFill>
                <a:latin typeface="Arial Narrow" panose="020B0606020202030204" pitchFamily="34" charset="0"/>
              </a:rPr>
              <a:t>категории оборудованы</a:t>
            </a:r>
            <a:r>
              <a:rPr lang="ru-RU" dirty="0">
                <a:solidFill>
                  <a:schemeClr val="tx1"/>
                </a:solidFill>
                <a:latin typeface="Arial Narrow" panose="020B0606020202030204" pitchFamily="34" charset="0"/>
              </a:rPr>
              <a:t> собственной ванной комнатой (душ, туалет, туалетные принадлежности). </a:t>
            </a:r>
          </a:p>
          <a:p>
            <a:pPr algn="just" fontAlgn="base"/>
            <a:r>
              <a:rPr lang="ru-RU" b="1" dirty="0" smtClean="0">
                <a:solidFill>
                  <a:schemeClr val="accent3">
                    <a:lumMod val="50000"/>
                  </a:schemeClr>
                </a:solidFill>
                <a:latin typeface="Arial Narrow" panose="020B0606020202030204" pitchFamily="34" charset="0"/>
              </a:rPr>
              <a:t>Есть </a:t>
            </a:r>
            <a:r>
              <a:rPr lang="ru-RU" b="1" dirty="0">
                <a:solidFill>
                  <a:schemeClr val="accent3">
                    <a:lumMod val="50000"/>
                  </a:schemeClr>
                </a:solidFill>
                <a:latin typeface="Arial Narrow" panose="020B0606020202030204" pitchFamily="34" charset="0"/>
              </a:rPr>
              <a:t>ли чайник в комнате?</a:t>
            </a:r>
          </a:p>
          <a:p>
            <a:pPr algn="just" fontAlgn="base"/>
            <a:r>
              <a:rPr lang="ru-RU" dirty="0">
                <a:solidFill>
                  <a:schemeClr val="tx1"/>
                </a:solidFill>
                <a:latin typeface="Arial Narrow" panose="020B0606020202030204" pitchFamily="34" charset="0"/>
              </a:rPr>
              <a:t>Нет. На каждом этаже стоят кулеры с горячей и холодной водой.</a:t>
            </a:r>
          </a:p>
          <a:p>
            <a:pPr algn="just" fontAlgn="base"/>
            <a:r>
              <a:rPr lang="ru-RU" b="1" dirty="0">
                <a:solidFill>
                  <a:schemeClr val="accent3">
                    <a:lumMod val="50000"/>
                  </a:schemeClr>
                </a:solidFill>
                <a:latin typeface="Arial Narrow" panose="020B0606020202030204" pitchFamily="34" charset="0"/>
              </a:rPr>
              <a:t>Во сколько в </a:t>
            </a:r>
            <a:r>
              <a:rPr lang="ru-RU" b="1" dirty="0" smtClean="0">
                <a:solidFill>
                  <a:schemeClr val="accent3">
                    <a:lumMod val="50000"/>
                  </a:schemeClr>
                </a:solidFill>
                <a:latin typeface="Arial Narrow" panose="020B0606020202030204" pitchFamily="34" charset="0"/>
              </a:rPr>
              <a:t>отеле «Концерт» заезд </a:t>
            </a:r>
            <a:r>
              <a:rPr lang="ru-RU" b="1" dirty="0">
                <a:solidFill>
                  <a:schemeClr val="accent3">
                    <a:lumMod val="50000"/>
                  </a:schemeClr>
                </a:solidFill>
                <a:latin typeface="Arial Narrow" panose="020B0606020202030204" pitchFamily="34" charset="0"/>
              </a:rPr>
              <a:t>и отъезд?</a:t>
            </a:r>
          </a:p>
          <a:p>
            <a:pPr algn="just" fontAlgn="base"/>
            <a:r>
              <a:rPr lang="ru-RU" dirty="0">
                <a:solidFill>
                  <a:schemeClr val="tx1"/>
                </a:solidFill>
                <a:latin typeface="Arial Narrow" panose="020B0606020202030204" pitchFamily="34" charset="0"/>
              </a:rPr>
              <a:t>Регистрация заезда в гостинице </a:t>
            </a:r>
            <a:r>
              <a:rPr lang="ru-RU" dirty="0" smtClean="0">
                <a:solidFill>
                  <a:schemeClr val="tx1"/>
                </a:solidFill>
                <a:latin typeface="Arial Narrow" panose="020B0606020202030204" pitchFamily="34" charset="0"/>
              </a:rPr>
              <a:t>Концерт, начинается </a:t>
            </a:r>
            <a:r>
              <a:rPr lang="ru-RU" dirty="0">
                <a:solidFill>
                  <a:schemeClr val="tx1"/>
                </a:solidFill>
                <a:latin typeface="Arial Narrow" panose="020B0606020202030204" pitchFamily="34" charset="0"/>
              </a:rPr>
              <a:t>с 14:00, отъезд — до 12:00</a:t>
            </a:r>
            <a:r>
              <a:rPr lang="ru-RU" dirty="0" smtClean="0">
                <a:solidFill>
                  <a:schemeClr val="tx1"/>
                </a:solidFill>
                <a:latin typeface="Arial Narrow" panose="020B0606020202030204" pitchFamily="34" charset="0"/>
              </a:rPr>
              <a:t>.</a:t>
            </a:r>
          </a:p>
          <a:p>
            <a:pPr algn="l"/>
            <a:r>
              <a:rPr lang="ru-RU" b="1" dirty="0">
                <a:solidFill>
                  <a:schemeClr val="accent3">
                    <a:lumMod val="50000"/>
                  </a:schemeClr>
                </a:solidFill>
                <a:latin typeface="Arial Narrow" panose="020B0606020202030204" pitchFamily="34" charset="0"/>
              </a:rPr>
              <a:t>Возможно ли оплатить проживание картой МИР? </a:t>
            </a:r>
          </a:p>
          <a:p>
            <a:pPr algn="l"/>
            <a:r>
              <a:rPr lang="ru-RU" dirty="0">
                <a:solidFill>
                  <a:schemeClr val="tx1"/>
                </a:solidFill>
                <a:latin typeface="Arial Narrow" panose="020B0606020202030204" pitchFamily="34" charset="0"/>
              </a:rPr>
              <a:t>Оплатить банковской картой МИР </a:t>
            </a:r>
            <a:r>
              <a:rPr lang="ru-RU" b="1" dirty="0">
                <a:solidFill>
                  <a:schemeClr val="tx1"/>
                </a:solidFill>
                <a:latin typeface="Arial Narrow" panose="020B0606020202030204" pitchFamily="34" charset="0"/>
              </a:rPr>
              <a:t>можно</a:t>
            </a:r>
            <a:r>
              <a:rPr lang="ru-RU" dirty="0">
                <a:solidFill>
                  <a:schemeClr val="tx1"/>
                </a:solidFill>
                <a:latin typeface="Arial Narrow" panose="020B0606020202030204" pitchFamily="34" charset="0"/>
              </a:rPr>
              <a:t>.</a:t>
            </a:r>
          </a:p>
          <a:p>
            <a:pPr algn="just" fontAlgn="base"/>
            <a:endParaRPr lang="ru-RU" dirty="0">
              <a:solidFill>
                <a:schemeClr val="tx1"/>
              </a:solidFill>
              <a:latin typeface="Arial Narrow" panose="020B0606020202030204" pitchFamily="34" charset="0"/>
            </a:endParaRPr>
          </a:p>
          <a:p>
            <a:pPr fontAlgn="base"/>
            <a:endParaRPr lang="ru-RU" b="1" dirty="0"/>
          </a:p>
        </p:txBody>
      </p:sp>
      <p:pic>
        <p:nvPicPr>
          <p:cNvPr id="5" name="Рисунок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793" y="847900"/>
            <a:ext cx="3093274" cy="1240448"/>
          </a:xfrm>
          <a:prstGeom prst="rect">
            <a:avLst/>
          </a:prstGeom>
        </p:spPr>
      </p:pic>
      <p:sp>
        <p:nvSpPr>
          <p:cNvPr id="7" name="Прямоугольник 6"/>
          <p:cNvSpPr/>
          <p:nvPr/>
        </p:nvSpPr>
        <p:spPr>
          <a:xfrm>
            <a:off x="5960225" y="2472142"/>
            <a:ext cx="3662000" cy="3077766"/>
          </a:xfrm>
          <a:prstGeom prst="rect">
            <a:avLst/>
          </a:prstGeom>
        </p:spPr>
        <p:txBody>
          <a:bodyPr wrap="square">
            <a:spAutoFit/>
          </a:bodyPr>
          <a:lstStyle/>
          <a:p>
            <a:pPr algn="just"/>
            <a:r>
              <a:rPr lang="ru-RU" sz="1400" dirty="0">
                <a:solidFill>
                  <a:schemeClr val="accent3">
                    <a:lumMod val="50000"/>
                  </a:schemeClr>
                </a:solidFill>
                <a:latin typeface="Arial Narrow" panose="020B0606020202030204" pitchFamily="34" charset="0"/>
              </a:rPr>
              <a:t>ОТЕЛЬ КОНЦЕРТ (KONCERT.RU™ HOTEL) официальный участник программы туристического </a:t>
            </a:r>
            <a:r>
              <a:rPr lang="ru-RU" sz="1400" dirty="0" err="1">
                <a:solidFill>
                  <a:schemeClr val="accent3">
                    <a:lumMod val="50000"/>
                  </a:schemeClr>
                </a:solidFill>
                <a:latin typeface="Arial Narrow" panose="020B0606020202030204" pitchFamily="34" charset="0"/>
              </a:rPr>
              <a:t>кешбэка</a:t>
            </a:r>
            <a:r>
              <a:rPr lang="ru-RU" sz="1400" dirty="0">
                <a:solidFill>
                  <a:schemeClr val="accent3">
                    <a:lumMod val="50000"/>
                  </a:schemeClr>
                </a:solidFill>
                <a:latin typeface="Arial Narrow" panose="020B0606020202030204" pitchFamily="34" charset="0"/>
              </a:rPr>
              <a:t>.</a:t>
            </a:r>
          </a:p>
          <a:p>
            <a:pPr algn="ctr"/>
            <a:endParaRPr lang="ru-RU" dirty="0">
              <a:solidFill>
                <a:schemeClr val="accent3">
                  <a:lumMod val="50000"/>
                </a:schemeClr>
              </a:solidFill>
              <a:latin typeface="Arial Narrow" panose="020B0606020202030204" pitchFamily="34" charset="0"/>
            </a:endParaRPr>
          </a:p>
          <a:p>
            <a:pPr algn="just"/>
            <a:r>
              <a:rPr lang="ru-RU" dirty="0"/>
              <a:t>​</a:t>
            </a:r>
            <a:r>
              <a:rPr lang="ru-RU" sz="1400" dirty="0">
                <a:solidFill>
                  <a:schemeClr val="accent3">
                    <a:lumMod val="50000"/>
                  </a:schemeClr>
                </a:solidFill>
                <a:latin typeface="Arial Narrow" panose="020B0606020202030204" pitchFamily="34" charset="0"/>
              </a:rPr>
              <a:t>На праздники, в отпуск, на каникулы или на выходные — выбирайте проживание в ОТЕЛЕ "КОНЦЕРТ" и получайте выгоду.  </a:t>
            </a:r>
          </a:p>
          <a:p>
            <a:pPr algn="just"/>
            <a:r>
              <a:rPr lang="ru-RU" sz="1400" dirty="0">
                <a:solidFill>
                  <a:schemeClr val="accent3">
                    <a:lumMod val="50000"/>
                  </a:schemeClr>
                </a:solidFill>
                <a:latin typeface="Arial Narrow" panose="020B0606020202030204" pitchFamily="34" charset="0"/>
              </a:rPr>
              <a:t/>
            </a:r>
            <a:br>
              <a:rPr lang="ru-RU" sz="1400" dirty="0">
                <a:solidFill>
                  <a:schemeClr val="accent3">
                    <a:lumMod val="50000"/>
                  </a:schemeClr>
                </a:solidFill>
                <a:latin typeface="Arial Narrow" panose="020B0606020202030204" pitchFamily="34" charset="0"/>
              </a:rPr>
            </a:br>
            <a:r>
              <a:rPr lang="ru-RU" sz="1400" dirty="0" smtClean="0">
                <a:solidFill>
                  <a:schemeClr val="accent3">
                    <a:lumMod val="50000"/>
                  </a:schemeClr>
                </a:solidFill>
                <a:latin typeface="Arial Narrow" panose="020B0606020202030204" pitchFamily="34" charset="0"/>
              </a:rPr>
              <a:t>Забронировать </a:t>
            </a:r>
            <a:r>
              <a:rPr lang="ru-RU" sz="1400" dirty="0">
                <a:solidFill>
                  <a:schemeClr val="accent3">
                    <a:lumMod val="50000"/>
                  </a:schemeClr>
                </a:solidFill>
                <a:latin typeface="Arial Narrow" panose="020B0606020202030204" pitchFamily="34" charset="0"/>
              </a:rPr>
              <a:t>проживание и получить выгоду в размере 20% при оплате картой МИР можно на официальном сайте отеля "Концерт", используя специальный тариф: МИР (</a:t>
            </a:r>
            <a:r>
              <a:rPr lang="ru-RU" sz="1400" dirty="0" err="1">
                <a:solidFill>
                  <a:schemeClr val="accent3">
                    <a:lumMod val="50000"/>
                  </a:schemeClr>
                </a:solidFill>
                <a:latin typeface="Arial Narrow" panose="020B0606020202030204" pitchFamily="34" charset="0"/>
              </a:rPr>
              <a:t>Кешбэк</a:t>
            </a:r>
            <a:r>
              <a:rPr lang="ru-RU" sz="1400" dirty="0">
                <a:solidFill>
                  <a:schemeClr val="accent3">
                    <a:lumMod val="50000"/>
                  </a:schemeClr>
                </a:solidFill>
                <a:latin typeface="Arial Narrow" panose="020B0606020202030204" pitchFamily="34" charset="0"/>
              </a:rPr>
              <a:t> 20%).</a:t>
            </a:r>
          </a:p>
          <a:p>
            <a:pPr algn="ctr"/>
            <a:endParaRPr lang="ru-RU" b="1" dirty="0">
              <a:solidFill>
                <a:schemeClr val="accent3">
                  <a:lumMod val="50000"/>
                </a:schemeClr>
              </a:solidFill>
              <a:latin typeface="Arial Narrow" panose="020B0606020202030204" pitchFamily="34" charset="0"/>
            </a:endParaRPr>
          </a:p>
        </p:txBody>
      </p:sp>
      <p:pic>
        <p:nvPicPr>
          <p:cNvPr id="8" name="Рисунок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26225" y="5549908"/>
            <a:ext cx="1315086" cy="712262"/>
          </a:xfrm>
          <a:prstGeom prst="rect">
            <a:avLst/>
          </a:prstGeom>
        </p:spPr>
      </p:pic>
    </p:spTree>
    <p:extLst>
      <p:ext uri="{BB962C8B-B14F-4D97-AF65-F5344CB8AC3E}">
        <p14:creationId xmlns:p14="http://schemas.microsoft.com/office/powerpoint/2010/main" val="4137468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874786" y="2536830"/>
            <a:ext cx="5368813" cy="387156"/>
          </a:xfrm>
        </p:spPr>
        <p:txBody>
          <a:bodyPr>
            <a:normAutofit fontScale="90000"/>
          </a:bodyPr>
          <a:lstStyle/>
          <a:p>
            <a:pPr algn="l"/>
            <a:r>
              <a:rPr lang="ru-RU" sz="2400" b="1" cap="none" dirty="0">
                <a:solidFill>
                  <a:schemeClr val="tx1"/>
                </a:solidFill>
                <a:latin typeface="Arial Narrow" panose="020B0606020202030204" pitchFamily="34" charset="0"/>
                <a:ea typeface="+mn-ea"/>
                <a:cs typeface="+mn-cs"/>
              </a:rPr>
              <a:t>КОНТАКТЫ ОТДЕЛА ПРОДАЖ</a:t>
            </a:r>
            <a:r>
              <a:rPr lang="en-US" sz="2400" b="1" cap="none" dirty="0">
                <a:solidFill>
                  <a:schemeClr val="tx1"/>
                </a:solidFill>
                <a:latin typeface="Arial Narrow" panose="020B0606020202030204" pitchFamily="34" charset="0"/>
                <a:ea typeface="+mn-ea"/>
                <a:cs typeface="+mn-cs"/>
              </a:rPr>
              <a:t>:</a:t>
            </a:r>
            <a:endParaRPr lang="ru-RU" sz="2400" b="1" cap="none" dirty="0">
              <a:solidFill>
                <a:schemeClr val="tx1"/>
              </a:solidFill>
              <a:latin typeface="Arial Narrow" panose="020B0606020202030204" pitchFamily="34" charset="0"/>
              <a:ea typeface="+mn-ea"/>
              <a:cs typeface="+mn-cs"/>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874786" y="2818014"/>
            <a:ext cx="8173184" cy="2236123"/>
          </a:xfrm>
        </p:spPr>
        <p:txBody>
          <a:bodyPr>
            <a:noAutofit/>
          </a:bodyPr>
          <a:lstStyle/>
          <a:p>
            <a:pPr algn="just" fontAlgn="base"/>
            <a:r>
              <a:rPr lang="ru-RU" sz="2000" b="1" dirty="0" smtClean="0">
                <a:solidFill>
                  <a:schemeClr val="tx1">
                    <a:lumMod val="95000"/>
                  </a:schemeClr>
                </a:solidFill>
                <a:latin typeface="Arial Narrow" panose="020B0606020202030204" pitchFamily="34" charset="0"/>
              </a:rPr>
              <a:t> </a:t>
            </a:r>
          </a:p>
          <a:p>
            <a:pPr algn="just" fontAlgn="base"/>
            <a:r>
              <a:rPr lang="ru-RU" sz="2000" dirty="0" smtClean="0">
                <a:solidFill>
                  <a:schemeClr val="tx1">
                    <a:lumMod val="95000"/>
                  </a:schemeClr>
                </a:solidFill>
                <a:latin typeface="Arial Narrow" panose="020B0606020202030204" pitchFamily="34" charset="0"/>
              </a:rPr>
              <a:t>Если </a:t>
            </a:r>
            <a:r>
              <a:rPr lang="ru-RU" sz="2000" dirty="0">
                <a:solidFill>
                  <a:schemeClr val="tx1">
                    <a:lumMod val="95000"/>
                  </a:schemeClr>
                </a:solidFill>
                <a:latin typeface="Arial Narrow" panose="020B0606020202030204" pitchFamily="34" charset="0"/>
              </a:rPr>
              <a:t>у вас есть вопросы </a:t>
            </a:r>
            <a:r>
              <a:rPr lang="ru-RU" sz="2000" dirty="0" smtClean="0">
                <a:solidFill>
                  <a:schemeClr val="tx1">
                    <a:lumMod val="95000"/>
                  </a:schemeClr>
                </a:solidFill>
                <a:latin typeface="Arial Narrow" panose="020B0606020202030204" pitchFamily="34" charset="0"/>
              </a:rPr>
              <a:t>по бронированию </a:t>
            </a:r>
            <a:r>
              <a:rPr lang="ru-RU" sz="2000" dirty="0">
                <a:solidFill>
                  <a:schemeClr val="tx1">
                    <a:lumMod val="95000"/>
                  </a:schemeClr>
                </a:solidFill>
                <a:latin typeface="Arial Narrow" panose="020B0606020202030204" pitchFamily="34" charset="0"/>
              </a:rPr>
              <a:t>номеров или по любой другой нашей услуге, пожалуйста, свяжитесь с нами по </a:t>
            </a:r>
            <a:r>
              <a:rPr lang="ru-RU" sz="2000" dirty="0" smtClean="0">
                <a:solidFill>
                  <a:schemeClr val="tx1">
                    <a:lumMod val="95000"/>
                  </a:schemeClr>
                </a:solidFill>
                <a:latin typeface="Arial Narrow" panose="020B0606020202030204" pitchFamily="34" charset="0"/>
              </a:rPr>
              <a:t>телефону или </a:t>
            </a:r>
            <a:r>
              <a:rPr lang="ru-RU" sz="2000" dirty="0">
                <a:solidFill>
                  <a:schemeClr val="tx1">
                    <a:lumMod val="95000"/>
                  </a:schemeClr>
                </a:solidFill>
                <a:latin typeface="Arial Narrow" panose="020B0606020202030204" pitchFamily="34" charset="0"/>
              </a:rPr>
              <a:t>напишите нам по электронной почте </a:t>
            </a:r>
            <a:r>
              <a:rPr lang="en-US" sz="2000" dirty="0">
                <a:solidFill>
                  <a:schemeClr val="accent4">
                    <a:lumMod val="75000"/>
                  </a:schemeClr>
                </a:solidFill>
                <a:latin typeface="Arial Narrow" panose="020B0606020202030204" pitchFamily="34" charset="0"/>
                <a:hlinkClick r:id="rId2">
                  <a:extLst>
                    <a:ext uri="{A12FA001-AC4F-418D-AE19-62706E023703}">
                      <ahyp:hlinkClr xmlns:ahyp="http://schemas.microsoft.com/office/drawing/2018/hyperlinkcolor" xmlns="" val="tx"/>
                    </a:ext>
                  </a:extLst>
                </a:hlinkClick>
              </a:rPr>
              <a:t>HOTEL@KONCERT.RU</a:t>
            </a:r>
            <a:endParaRPr lang="en-US" sz="2000" dirty="0">
              <a:solidFill>
                <a:schemeClr val="accent4">
                  <a:lumMod val="75000"/>
                </a:schemeClr>
              </a:solidFill>
              <a:latin typeface="Arial Narrow" panose="020B0606020202030204" pitchFamily="34" charset="0"/>
            </a:endParaRPr>
          </a:p>
          <a:p>
            <a:pPr algn="just" fontAlgn="base"/>
            <a:r>
              <a:rPr lang="ru-RU" sz="2000" b="1" dirty="0" smtClean="0">
                <a:solidFill>
                  <a:schemeClr val="accent4">
                    <a:lumMod val="75000"/>
                  </a:schemeClr>
                </a:solidFill>
                <a:latin typeface="Arial Narrow" panose="020B0606020202030204" pitchFamily="34" charset="0"/>
              </a:rPr>
              <a:t>Забронировать номер можно круглосуточно на нашем сайте использую модуль бронирования. КРУГЛОСУТОЧНО!</a:t>
            </a:r>
            <a:endParaRPr lang="en-US" sz="2000" b="1" dirty="0" smtClean="0">
              <a:solidFill>
                <a:schemeClr val="accent4">
                  <a:lumMod val="75000"/>
                </a:schemeClr>
              </a:solidFill>
              <a:latin typeface="Arial Narrow" panose="020B0606020202030204" pitchFamily="34" charset="0"/>
            </a:endParaRPr>
          </a:p>
        </p:txBody>
      </p:sp>
      <p:pic>
        <p:nvPicPr>
          <p:cNvPr id="7" name="Рисунок 6"/>
          <p:cNvPicPr>
            <a:picLocks noChangeAspect="1"/>
          </p:cNvPicPr>
          <p:nvPr/>
        </p:nvPicPr>
        <p:blipFill>
          <a:blip r:embed="rId3"/>
          <a:stretch>
            <a:fillRect/>
          </a:stretch>
        </p:blipFill>
        <p:spPr>
          <a:xfrm>
            <a:off x="945878" y="408471"/>
            <a:ext cx="1886232" cy="1097279"/>
          </a:xfrm>
          <a:prstGeom prst="rect">
            <a:avLst/>
          </a:prstGeom>
        </p:spPr>
      </p:pic>
      <p:pic>
        <p:nvPicPr>
          <p:cNvPr id="4" name="Рисунок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9420" y="5141422"/>
            <a:ext cx="2447043" cy="1120287"/>
          </a:xfrm>
          <a:prstGeom prst="rect">
            <a:avLst/>
          </a:prstGeom>
        </p:spPr>
      </p:pic>
      <p:pic>
        <p:nvPicPr>
          <p:cNvPr id="5" name="Рисунок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2632" y="5141422"/>
            <a:ext cx="2240574" cy="1120287"/>
          </a:xfrm>
          <a:prstGeom prst="rect">
            <a:avLst/>
          </a:prstGeom>
        </p:spPr>
      </p:pic>
      <p:pic>
        <p:nvPicPr>
          <p:cNvPr id="8" name="Рисунок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60864" y="5141743"/>
            <a:ext cx="2297367" cy="1119966"/>
          </a:xfrm>
          <a:prstGeom prst="rect">
            <a:avLst/>
          </a:prstGeom>
        </p:spPr>
      </p:pic>
      <p:pic>
        <p:nvPicPr>
          <p:cNvPr id="9" name="Рисунок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811433" y="408471"/>
            <a:ext cx="2069632" cy="3881210"/>
          </a:xfrm>
          <a:prstGeom prst="rect">
            <a:avLst/>
          </a:prstGeom>
        </p:spPr>
      </p:pic>
      <p:sp>
        <p:nvSpPr>
          <p:cNvPr id="6" name="Прямоугольник 5"/>
          <p:cNvSpPr/>
          <p:nvPr/>
        </p:nvSpPr>
        <p:spPr>
          <a:xfrm>
            <a:off x="9875519" y="4619529"/>
            <a:ext cx="2005545" cy="738664"/>
          </a:xfrm>
          <a:prstGeom prst="rect">
            <a:avLst/>
          </a:prstGeom>
          <a:noFill/>
        </p:spPr>
        <p:txBody>
          <a:bodyPr wrap="square" lIns="91440" tIns="45720" rIns="91440" bIns="45720">
            <a:spAutoFit/>
          </a:bodyPr>
          <a:lstStyle/>
          <a:p>
            <a:pPr algn="ctr" fontAlgn="base"/>
            <a:r>
              <a:rPr lang="ru-RU" sz="700" dirty="0">
                <a:solidFill>
                  <a:schemeClr val="bg1"/>
                </a:solidFill>
              </a:rPr>
              <a:t>Гостиница Концерт допущена к предоставлению гостиничных услуг в соответствии с свидетельством о присвоении категории "ТРИ ЗВЕЗДЫ"  объекту туристической индустрии.</a:t>
            </a:r>
            <a:endParaRPr lang="ru-RU" sz="700" b="1" dirty="0">
              <a:solidFill>
                <a:schemeClr val="bg1"/>
              </a:solidFill>
            </a:endParaRPr>
          </a:p>
        </p:txBody>
      </p:sp>
      <p:sp>
        <p:nvSpPr>
          <p:cNvPr id="10" name="Прямоугольник 9"/>
          <p:cNvSpPr/>
          <p:nvPr/>
        </p:nvSpPr>
        <p:spPr>
          <a:xfrm>
            <a:off x="2902624" y="408471"/>
            <a:ext cx="5676111" cy="1692771"/>
          </a:xfrm>
          <a:prstGeom prst="rect">
            <a:avLst/>
          </a:prstGeom>
          <a:noFill/>
        </p:spPr>
        <p:txBody>
          <a:bodyPr wrap="square" lIns="91440" tIns="45720" rIns="91440" bIns="45720">
            <a:spAutoFit/>
          </a:bodyPr>
          <a:lstStyle/>
          <a:p>
            <a:r>
              <a:rPr lang="ru-RU" sz="2000" b="1" dirty="0">
                <a:solidFill>
                  <a:schemeClr val="accent4">
                    <a:lumMod val="75000"/>
                  </a:schemeClr>
                </a:solidFill>
                <a:latin typeface="Arial Narrow" panose="020B0606020202030204" pitchFamily="34" charset="0"/>
              </a:rPr>
              <a:t>ПОЧЕМУ ИМЕННО </a:t>
            </a:r>
            <a:r>
              <a:rPr lang="ru-RU" sz="2000" b="1" dirty="0" smtClean="0">
                <a:solidFill>
                  <a:schemeClr val="accent4">
                    <a:lumMod val="75000"/>
                  </a:schemeClr>
                </a:solidFill>
                <a:latin typeface="Arial Narrow" panose="020B0606020202030204" pitchFamily="34" charset="0"/>
              </a:rPr>
              <a:t>«Отель Концерт</a:t>
            </a:r>
            <a:r>
              <a:rPr lang="ru-RU" sz="2000" b="1" dirty="0">
                <a:solidFill>
                  <a:schemeClr val="accent4">
                    <a:lumMod val="75000"/>
                  </a:schemeClr>
                </a:solidFill>
                <a:latin typeface="Arial Narrow" panose="020B0606020202030204" pitchFamily="34" charset="0"/>
              </a:rPr>
              <a:t>»?</a:t>
            </a:r>
          </a:p>
          <a:p>
            <a:r>
              <a:rPr lang="ru-RU" sz="1400" b="1" dirty="0">
                <a:solidFill>
                  <a:schemeClr val="tx1">
                    <a:lumMod val="95000"/>
                  </a:schemeClr>
                </a:solidFill>
                <a:latin typeface="Arial Narrow" panose="020B0606020202030204" pitchFamily="34" charset="0"/>
              </a:rPr>
              <a:t>У вас есть целых несколько причин, чтобы выбрать именно наш отель. </a:t>
            </a:r>
            <a:r>
              <a:rPr lang="ru-RU" sz="1400" b="1" dirty="0" smtClean="0">
                <a:solidFill>
                  <a:schemeClr val="tx1">
                    <a:lumMod val="95000"/>
                  </a:schemeClr>
                </a:solidFill>
                <a:latin typeface="Arial Narrow" panose="020B0606020202030204" pitchFamily="34" charset="0"/>
              </a:rPr>
              <a:t>Выбирайте </a:t>
            </a:r>
            <a:r>
              <a:rPr lang="ru-RU" sz="1400" b="1" dirty="0">
                <a:solidFill>
                  <a:schemeClr val="tx1">
                    <a:lumMod val="95000"/>
                  </a:schemeClr>
                </a:solidFill>
                <a:latin typeface="Arial Narrow" panose="020B0606020202030204" pitchFamily="34" charset="0"/>
              </a:rPr>
              <a:t>любую! </a:t>
            </a:r>
          </a:p>
          <a:p>
            <a:endParaRPr lang="ru-RU" sz="1400" dirty="0" smtClean="0">
              <a:solidFill>
                <a:schemeClr val="tx1">
                  <a:lumMod val="95000"/>
                </a:schemeClr>
              </a:solidFill>
              <a:latin typeface="Arial Narrow" panose="020B0606020202030204" pitchFamily="34" charset="0"/>
            </a:endParaRPr>
          </a:p>
          <a:p>
            <a:pPr marL="285750" indent="-285750">
              <a:buFont typeface="Wingdings" panose="05000000000000000000" pitchFamily="2" charset="2"/>
              <a:buChar char="Ø"/>
            </a:pPr>
            <a:r>
              <a:rPr lang="ru-RU" sz="1400" dirty="0" smtClean="0">
                <a:solidFill>
                  <a:schemeClr val="tx1">
                    <a:lumMod val="95000"/>
                  </a:schemeClr>
                </a:solidFill>
                <a:latin typeface="Arial Narrow" panose="020B0606020202030204" pitchFamily="34" charset="0"/>
              </a:rPr>
              <a:t>Европейский </a:t>
            </a:r>
            <a:r>
              <a:rPr lang="ru-RU" sz="1400" dirty="0">
                <a:solidFill>
                  <a:schemeClr val="tx1">
                    <a:lumMod val="95000"/>
                  </a:schemeClr>
                </a:solidFill>
                <a:latin typeface="Arial Narrow" panose="020B0606020202030204" pitchFamily="34" charset="0"/>
              </a:rPr>
              <a:t>сервис и квалифицированный </a:t>
            </a:r>
            <a:r>
              <a:rPr lang="ru-RU" sz="1400" dirty="0" smtClean="0">
                <a:solidFill>
                  <a:schemeClr val="tx1">
                    <a:lumMod val="95000"/>
                  </a:schemeClr>
                </a:solidFill>
                <a:latin typeface="Arial Narrow" panose="020B0606020202030204" pitchFamily="34" charset="0"/>
              </a:rPr>
              <a:t>персонал. </a:t>
            </a:r>
          </a:p>
          <a:p>
            <a:pPr marL="285750" indent="-285750">
              <a:buFont typeface="Wingdings" panose="05000000000000000000" pitchFamily="2" charset="2"/>
              <a:buChar char="Ø"/>
            </a:pPr>
            <a:r>
              <a:rPr lang="ru-RU" sz="1400" dirty="0" smtClean="0">
                <a:solidFill>
                  <a:schemeClr val="tx1">
                    <a:lumMod val="95000"/>
                  </a:schemeClr>
                </a:solidFill>
                <a:latin typeface="Arial Narrow" panose="020B0606020202030204" pitchFamily="34" charset="0"/>
              </a:rPr>
              <a:t>Привлекательная </a:t>
            </a:r>
            <a:r>
              <a:rPr lang="ru-RU" sz="1400" dirty="0">
                <a:solidFill>
                  <a:schemeClr val="tx1">
                    <a:lumMod val="95000"/>
                  </a:schemeClr>
                </a:solidFill>
                <a:latin typeface="Arial Narrow" panose="020B0606020202030204" pitchFamily="34" charset="0"/>
              </a:rPr>
              <a:t>стоимость бронирования </a:t>
            </a:r>
            <a:r>
              <a:rPr lang="ru-RU" sz="1400" dirty="0" smtClean="0">
                <a:solidFill>
                  <a:schemeClr val="tx1">
                    <a:lumMod val="95000"/>
                  </a:schemeClr>
                </a:solidFill>
                <a:latin typeface="Arial Narrow" panose="020B0606020202030204" pitchFamily="34" charset="0"/>
              </a:rPr>
              <a:t>номеров.</a:t>
            </a:r>
          </a:p>
          <a:p>
            <a:pPr marL="285750" indent="-285750">
              <a:buFont typeface="Wingdings" panose="05000000000000000000" pitchFamily="2" charset="2"/>
              <a:buChar char="Ø"/>
            </a:pPr>
            <a:r>
              <a:rPr lang="ru-RU" sz="1400" dirty="0" smtClean="0">
                <a:solidFill>
                  <a:schemeClr val="tx1">
                    <a:lumMod val="95000"/>
                  </a:schemeClr>
                </a:solidFill>
                <a:latin typeface="Arial Narrow" panose="020B0606020202030204" pitchFamily="34" charset="0"/>
              </a:rPr>
              <a:t>Удобное </a:t>
            </a:r>
            <a:r>
              <a:rPr lang="ru-RU" sz="1400" dirty="0">
                <a:solidFill>
                  <a:schemeClr val="tx1">
                    <a:lumMod val="95000"/>
                  </a:schemeClr>
                </a:solidFill>
                <a:latin typeface="Arial Narrow" panose="020B0606020202030204" pitchFamily="34" charset="0"/>
              </a:rPr>
              <a:t>расположение - центр </a:t>
            </a:r>
            <a:r>
              <a:rPr lang="ru-RU" sz="1400" dirty="0" smtClean="0">
                <a:solidFill>
                  <a:schemeClr val="tx1">
                    <a:lumMod val="95000"/>
                  </a:schemeClr>
                </a:solidFill>
                <a:latin typeface="Arial Narrow" panose="020B0606020202030204" pitchFamily="34" charset="0"/>
              </a:rPr>
              <a:t>Москвы. </a:t>
            </a:r>
            <a:endParaRPr lang="ru-RU" sz="1400" dirty="0">
              <a:solidFill>
                <a:schemeClr val="tx1">
                  <a:lumMod val="95000"/>
                </a:schemeClr>
              </a:solidFill>
              <a:latin typeface="Arial Narrow" panose="020B0606020202030204" pitchFamily="34" charset="0"/>
            </a:endParaRPr>
          </a:p>
        </p:txBody>
      </p:sp>
    </p:spTree>
    <p:extLst>
      <p:ext uri="{BB962C8B-B14F-4D97-AF65-F5344CB8AC3E}">
        <p14:creationId xmlns:p14="http://schemas.microsoft.com/office/powerpoint/2010/main" val="13513298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945878" y="1810820"/>
            <a:ext cx="2799439" cy="721113"/>
          </a:xfrm>
        </p:spPr>
        <p:txBody>
          <a:bodyPr>
            <a:normAutofit fontScale="90000"/>
          </a:bodyPr>
          <a:lstStyle/>
          <a:p>
            <a:pPr algn="l"/>
            <a:r>
              <a:rPr lang="ru-RU" sz="2400" b="1" cap="none" dirty="0">
                <a:solidFill>
                  <a:schemeClr val="tx1"/>
                </a:solidFill>
                <a:latin typeface="Arial Narrow" panose="020B0606020202030204" pitchFamily="34" charset="0"/>
                <a:ea typeface="+mn-ea"/>
                <a:cs typeface="+mn-cs"/>
              </a:rPr>
              <a:t>КОНТАКТЫ ОТДЕЛА ПРОДАЖ</a:t>
            </a:r>
            <a:r>
              <a:rPr lang="en-US" sz="2400" b="1" cap="none" dirty="0">
                <a:solidFill>
                  <a:schemeClr val="tx1"/>
                </a:solidFill>
                <a:latin typeface="Arial Narrow" panose="020B0606020202030204" pitchFamily="34" charset="0"/>
                <a:ea typeface="+mn-ea"/>
                <a:cs typeface="+mn-cs"/>
              </a:rPr>
              <a:t>:</a:t>
            </a:r>
            <a:endParaRPr lang="ru-RU" sz="2400" b="1" cap="none" dirty="0">
              <a:solidFill>
                <a:schemeClr val="tx1"/>
              </a:solidFill>
              <a:latin typeface="Arial Narrow" panose="020B0606020202030204" pitchFamily="34" charset="0"/>
              <a:ea typeface="+mn-ea"/>
              <a:cs typeface="+mn-cs"/>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868345" y="2837004"/>
            <a:ext cx="8173184" cy="2236123"/>
          </a:xfrm>
        </p:spPr>
        <p:txBody>
          <a:bodyPr>
            <a:noAutofit/>
          </a:bodyPr>
          <a:lstStyle/>
          <a:p>
            <a:pPr algn="just" fontAlgn="base"/>
            <a:r>
              <a:rPr lang="ru-RU" sz="2000" b="1" dirty="0" smtClean="0">
                <a:solidFill>
                  <a:schemeClr val="tx1">
                    <a:lumMod val="95000"/>
                  </a:schemeClr>
                </a:solidFill>
                <a:latin typeface="Arial Narrow" panose="020B0606020202030204" pitchFamily="34" charset="0"/>
              </a:rPr>
              <a:t> </a:t>
            </a:r>
          </a:p>
          <a:p>
            <a:pPr algn="just" fontAlgn="base"/>
            <a:r>
              <a:rPr lang="ru-RU" sz="2000" dirty="0" smtClean="0">
                <a:solidFill>
                  <a:schemeClr val="tx1">
                    <a:lumMod val="95000"/>
                  </a:schemeClr>
                </a:solidFill>
                <a:latin typeface="Arial Narrow" panose="020B0606020202030204" pitchFamily="34" charset="0"/>
              </a:rPr>
              <a:t>Если </a:t>
            </a:r>
            <a:r>
              <a:rPr lang="ru-RU" sz="2000" dirty="0">
                <a:solidFill>
                  <a:schemeClr val="tx1">
                    <a:lumMod val="95000"/>
                  </a:schemeClr>
                </a:solidFill>
                <a:latin typeface="Arial Narrow" panose="020B0606020202030204" pitchFamily="34" charset="0"/>
              </a:rPr>
              <a:t>у вас есть вопросы </a:t>
            </a:r>
            <a:r>
              <a:rPr lang="ru-RU" sz="2000" dirty="0" smtClean="0">
                <a:solidFill>
                  <a:schemeClr val="tx1">
                    <a:lumMod val="95000"/>
                  </a:schemeClr>
                </a:solidFill>
                <a:latin typeface="Arial Narrow" panose="020B0606020202030204" pitchFamily="34" charset="0"/>
              </a:rPr>
              <a:t>по бронированию </a:t>
            </a:r>
            <a:r>
              <a:rPr lang="ru-RU" sz="2000" dirty="0">
                <a:solidFill>
                  <a:schemeClr val="tx1">
                    <a:lumMod val="95000"/>
                  </a:schemeClr>
                </a:solidFill>
                <a:latin typeface="Arial Narrow" panose="020B0606020202030204" pitchFamily="34" charset="0"/>
              </a:rPr>
              <a:t>номеров или по любой другой нашей услуге, пожалуйста, свяжитесь с нами по </a:t>
            </a:r>
            <a:r>
              <a:rPr lang="ru-RU" sz="2000" dirty="0" smtClean="0">
                <a:solidFill>
                  <a:schemeClr val="tx1">
                    <a:lumMod val="95000"/>
                  </a:schemeClr>
                </a:solidFill>
                <a:latin typeface="Arial Narrow" panose="020B0606020202030204" pitchFamily="34" charset="0"/>
              </a:rPr>
              <a:t>телефону или </a:t>
            </a:r>
            <a:r>
              <a:rPr lang="ru-RU" sz="2000" dirty="0">
                <a:solidFill>
                  <a:schemeClr val="tx1">
                    <a:lumMod val="95000"/>
                  </a:schemeClr>
                </a:solidFill>
                <a:latin typeface="Arial Narrow" panose="020B0606020202030204" pitchFamily="34" charset="0"/>
              </a:rPr>
              <a:t>напишите нам по электронной почте </a:t>
            </a:r>
            <a:r>
              <a:rPr lang="en-US" sz="2000" dirty="0">
                <a:solidFill>
                  <a:schemeClr val="accent4">
                    <a:lumMod val="75000"/>
                  </a:schemeClr>
                </a:solidFill>
                <a:latin typeface="Arial Narrow" panose="020B0606020202030204" pitchFamily="34" charset="0"/>
                <a:hlinkClick r:id="rId2">
                  <a:extLst>
                    <a:ext uri="{A12FA001-AC4F-418D-AE19-62706E023703}">
                      <ahyp:hlinkClr xmlns:ahyp="http://schemas.microsoft.com/office/drawing/2018/hyperlinkcolor" xmlns="" val="tx"/>
                    </a:ext>
                  </a:extLst>
                </a:hlinkClick>
              </a:rPr>
              <a:t>HOTEL@KONCERT.RU</a:t>
            </a:r>
            <a:endParaRPr lang="en-US" sz="2000" dirty="0">
              <a:solidFill>
                <a:schemeClr val="accent4">
                  <a:lumMod val="75000"/>
                </a:schemeClr>
              </a:solidFill>
              <a:latin typeface="Arial Narrow" panose="020B0606020202030204" pitchFamily="34" charset="0"/>
            </a:endParaRPr>
          </a:p>
          <a:p>
            <a:pPr algn="just" fontAlgn="base"/>
            <a:r>
              <a:rPr lang="ru-RU" sz="2000" b="1" dirty="0" smtClean="0">
                <a:solidFill>
                  <a:schemeClr val="accent4">
                    <a:lumMod val="75000"/>
                  </a:schemeClr>
                </a:solidFill>
                <a:latin typeface="Arial Narrow" panose="020B0606020202030204" pitchFamily="34" charset="0"/>
              </a:rPr>
              <a:t>Забронировать номер можно круглосуточно на нашем сайте использую модуль бронирования. КРУГЛОСУТОЧНО!</a:t>
            </a:r>
            <a:endParaRPr lang="en-US" sz="2000" b="1" dirty="0" smtClean="0">
              <a:solidFill>
                <a:schemeClr val="accent4">
                  <a:lumMod val="75000"/>
                </a:schemeClr>
              </a:solidFill>
              <a:latin typeface="Arial Narrow" panose="020B0606020202030204" pitchFamily="34" charset="0"/>
            </a:endParaRPr>
          </a:p>
        </p:txBody>
      </p:sp>
      <p:pic>
        <p:nvPicPr>
          <p:cNvPr id="7" name="Рисунок 6"/>
          <p:cNvPicPr>
            <a:picLocks noChangeAspect="1"/>
          </p:cNvPicPr>
          <p:nvPr/>
        </p:nvPicPr>
        <p:blipFill>
          <a:blip r:embed="rId3"/>
          <a:stretch>
            <a:fillRect/>
          </a:stretch>
        </p:blipFill>
        <p:spPr>
          <a:xfrm>
            <a:off x="945878" y="408471"/>
            <a:ext cx="1886232" cy="1097279"/>
          </a:xfrm>
          <a:prstGeom prst="rect">
            <a:avLst/>
          </a:prstGeom>
        </p:spPr>
      </p:pic>
      <p:pic>
        <p:nvPicPr>
          <p:cNvPr id="4" name="Рисунок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9420" y="5141422"/>
            <a:ext cx="2447043" cy="1120287"/>
          </a:xfrm>
          <a:prstGeom prst="rect">
            <a:avLst/>
          </a:prstGeom>
        </p:spPr>
      </p:pic>
      <p:pic>
        <p:nvPicPr>
          <p:cNvPr id="5" name="Рисунок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2632" y="5141422"/>
            <a:ext cx="2240574" cy="1120287"/>
          </a:xfrm>
          <a:prstGeom prst="rect">
            <a:avLst/>
          </a:prstGeom>
        </p:spPr>
      </p:pic>
      <p:pic>
        <p:nvPicPr>
          <p:cNvPr id="8" name="Рисунок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60864" y="5141743"/>
            <a:ext cx="2297367" cy="1119966"/>
          </a:xfrm>
          <a:prstGeom prst="rect">
            <a:avLst/>
          </a:prstGeom>
        </p:spPr>
      </p:pic>
      <p:pic>
        <p:nvPicPr>
          <p:cNvPr id="9" name="Рисунок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811433" y="408471"/>
            <a:ext cx="2069632" cy="3881210"/>
          </a:xfrm>
          <a:prstGeom prst="rect">
            <a:avLst/>
          </a:prstGeom>
        </p:spPr>
      </p:pic>
      <p:sp>
        <p:nvSpPr>
          <p:cNvPr id="6" name="Прямоугольник 5"/>
          <p:cNvSpPr/>
          <p:nvPr/>
        </p:nvSpPr>
        <p:spPr>
          <a:xfrm>
            <a:off x="9875519" y="4619529"/>
            <a:ext cx="2005545" cy="738664"/>
          </a:xfrm>
          <a:prstGeom prst="rect">
            <a:avLst/>
          </a:prstGeom>
          <a:noFill/>
        </p:spPr>
        <p:txBody>
          <a:bodyPr wrap="square" lIns="91440" tIns="45720" rIns="91440" bIns="45720">
            <a:spAutoFit/>
          </a:bodyPr>
          <a:lstStyle/>
          <a:p>
            <a:pPr algn="ctr" fontAlgn="base"/>
            <a:r>
              <a:rPr lang="ru-RU" sz="700" dirty="0">
                <a:solidFill>
                  <a:schemeClr val="bg1"/>
                </a:solidFill>
              </a:rPr>
              <a:t>Гостиница Концерт допущена к предоставлению гостиничных услуг в соответствии с свидетельством о присвоении категории "ТРИ ЗВЕЗДЫ"  объекту туристической индустрии.</a:t>
            </a:r>
            <a:endParaRPr lang="ru-RU" sz="700" b="1" dirty="0">
              <a:solidFill>
                <a:schemeClr val="bg1"/>
              </a:solidFill>
            </a:endParaRPr>
          </a:p>
        </p:txBody>
      </p:sp>
      <p:sp>
        <p:nvSpPr>
          <p:cNvPr id="10" name="Прямоугольник 9"/>
          <p:cNvSpPr/>
          <p:nvPr/>
        </p:nvSpPr>
        <p:spPr>
          <a:xfrm>
            <a:off x="3974966" y="275467"/>
            <a:ext cx="5676111" cy="2339102"/>
          </a:xfrm>
          <a:prstGeom prst="rect">
            <a:avLst/>
          </a:prstGeom>
          <a:noFill/>
        </p:spPr>
        <p:txBody>
          <a:bodyPr wrap="square" lIns="91440" tIns="45720" rIns="91440" bIns="45720">
            <a:spAutoFit/>
          </a:bodyPr>
          <a:lstStyle/>
          <a:p>
            <a:r>
              <a:rPr lang="ru-RU" sz="2000" b="1" dirty="0">
                <a:solidFill>
                  <a:schemeClr val="accent4">
                    <a:lumMod val="75000"/>
                  </a:schemeClr>
                </a:solidFill>
                <a:latin typeface="Arial Narrow" panose="020B0606020202030204" pitchFamily="34" charset="0"/>
              </a:rPr>
              <a:t>ПОЧЕМУ ИМЕННО </a:t>
            </a:r>
            <a:r>
              <a:rPr lang="ru-RU" sz="2000" b="1" dirty="0" smtClean="0">
                <a:solidFill>
                  <a:schemeClr val="accent4">
                    <a:lumMod val="75000"/>
                  </a:schemeClr>
                </a:solidFill>
                <a:latin typeface="Arial Narrow" panose="020B0606020202030204" pitchFamily="34" charset="0"/>
              </a:rPr>
              <a:t>«Отель Концерт</a:t>
            </a:r>
            <a:r>
              <a:rPr lang="ru-RU" sz="2000" b="1" dirty="0">
                <a:solidFill>
                  <a:schemeClr val="accent4">
                    <a:lumMod val="75000"/>
                  </a:schemeClr>
                </a:solidFill>
                <a:latin typeface="Arial Narrow" panose="020B0606020202030204" pitchFamily="34" charset="0"/>
              </a:rPr>
              <a:t>»?</a:t>
            </a:r>
          </a:p>
          <a:p>
            <a:r>
              <a:rPr lang="ru-RU" sz="1400" b="1" dirty="0">
                <a:solidFill>
                  <a:schemeClr val="tx1">
                    <a:lumMod val="95000"/>
                  </a:schemeClr>
                </a:solidFill>
                <a:latin typeface="Arial Narrow" panose="020B0606020202030204" pitchFamily="34" charset="0"/>
              </a:rPr>
              <a:t>У вас есть целых несколько причин, чтобы выбрать именно наш отель. </a:t>
            </a:r>
            <a:r>
              <a:rPr lang="ru-RU" sz="1400" b="1" dirty="0" smtClean="0">
                <a:solidFill>
                  <a:schemeClr val="tx1">
                    <a:lumMod val="95000"/>
                  </a:schemeClr>
                </a:solidFill>
                <a:latin typeface="Arial Narrow" panose="020B0606020202030204" pitchFamily="34" charset="0"/>
              </a:rPr>
              <a:t>Выбирайте </a:t>
            </a:r>
            <a:r>
              <a:rPr lang="ru-RU" sz="1400" b="1" dirty="0">
                <a:solidFill>
                  <a:schemeClr val="tx1">
                    <a:lumMod val="95000"/>
                  </a:schemeClr>
                </a:solidFill>
                <a:latin typeface="Arial Narrow" panose="020B0606020202030204" pitchFamily="34" charset="0"/>
              </a:rPr>
              <a:t>любую! </a:t>
            </a:r>
          </a:p>
          <a:p>
            <a:endParaRPr lang="ru-RU" sz="1400" dirty="0" smtClean="0">
              <a:solidFill>
                <a:schemeClr val="tx1">
                  <a:lumMod val="95000"/>
                </a:schemeClr>
              </a:solidFill>
              <a:latin typeface="Arial Narrow" panose="020B0606020202030204" pitchFamily="34" charset="0"/>
            </a:endParaRPr>
          </a:p>
          <a:p>
            <a:pPr marL="285750" indent="-285750">
              <a:buFont typeface="Wingdings" panose="05000000000000000000" pitchFamily="2" charset="2"/>
              <a:buChar char="Ø"/>
            </a:pPr>
            <a:r>
              <a:rPr lang="ru-RU" sz="1400" dirty="0" smtClean="0">
                <a:solidFill>
                  <a:schemeClr val="tx1">
                    <a:lumMod val="95000"/>
                  </a:schemeClr>
                </a:solidFill>
                <a:latin typeface="Arial Narrow" panose="020B0606020202030204" pitchFamily="34" charset="0"/>
              </a:rPr>
              <a:t>Европейский </a:t>
            </a:r>
            <a:r>
              <a:rPr lang="ru-RU" sz="1400" dirty="0">
                <a:solidFill>
                  <a:schemeClr val="tx1">
                    <a:lumMod val="95000"/>
                  </a:schemeClr>
                </a:solidFill>
                <a:latin typeface="Arial Narrow" panose="020B0606020202030204" pitchFamily="34" charset="0"/>
              </a:rPr>
              <a:t>сервис и квалифицированный </a:t>
            </a:r>
            <a:r>
              <a:rPr lang="ru-RU" sz="1400" dirty="0" smtClean="0">
                <a:solidFill>
                  <a:schemeClr val="tx1">
                    <a:lumMod val="95000"/>
                  </a:schemeClr>
                </a:solidFill>
                <a:latin typeface="Arial Narrow" panose="020B0606020202030204" pitchFamily="34" charset="0"/>
              </a:rPr>
              <a:t>персонал. </a:t>
            </a:r>
          </a:p>
          <a:p>
            <a:pPr marL="285750" indent="-285750">
              <a:buFont typeface="Wingdings" panose="05000000000000000000" pitchFamily="2" charset="2"/>
              <a:buChar char="Ø"/>
            </a:pPr>
            <a:r>
              <a:rPr lang="ru-RU" sz="1400" dirty="0" smtClean="0">
                <a:solidFill>
                  <a:schemeClr val="tx1">
                    <a:lumMod val="95000"/>
                  </a:schemeClr>
                </a:solidFill>
                <a:latin typeface="Arial Narrow" panose="020B0606020202030204" pitchFamily="34" charset="0"/>
              </a:rPr>
              <a:t>Привлекательная </a:t>
            </a:r>
            <a:r>
              <a:rPr lang="ru-RU" sz="1400" dirty="0">
                <a:solidFill>
                  <a:schemeClr val="tx1">
                    <a:lumMod val="95000"/>
                  </a:schemeClr>
                </a:solidFill>
                <a:latin typeface="Arial Narrow" panose="020B0606020202030204" pitchFamily="34" charset="0"/>
              </a:rPr>
              <a:t>стоимость бронирования </a:t>
            </a:r>
            <a:r>
              <a:rPr lang="ru-RU" sz="1400" dirty="0" smtClean="0">
                <a:solidFill>
                  <a:schemeClr val="tx1">
                    <a:lumMod val="95000"/>
                  </a:schemeClr>
                </a:solidFill>
                <a:latin typeface="Arial Narrow" panose="020B0606020202030204" pitchFamily="34" charset="0"/>
              </a:rPr>
              <a:t>номеров.</a:t>
            </a:r>
          </a:p>
          <a:p>
            <a:pPr marL="285750" indent="-285750">
              <a:buFont typeface="Wingdings" panose="05000000000000000000" pitchFamily="2" charset="2"/>
              <a:buChar char="Ø"/>
            </a:pPr>
            <a:r>
              <a:rPr lang="ru-RU" sz="1400" dirty="0" smtClean="0">
                <a:solidFill>
                  <a:schemeClr val="tx1">
                    <a:lumMod val="95000"/>
                  </a:schemeClr>
                </a:solidFill>
                <a:latin typeface="Arial Narrow" panose="020B0606020202030204" pitchFamily="34" charset="0"/>
              </a:rPr>
              <a:t>Удобное </a:t>
            </a:r>
            <a:r>
              <a:rPr lang="ru-RU" sz="1400" dirty="0">
                <a:solidFill>
                  <a:schemeClr val="tx1">
                    <a:lumMod val="95000"/>
                  </a:schemeClr>
                </a:solidFill>
                <a:latin typeface="Arial Narrow" panose="020B0606020202030204" pitchFamily="34" charset="0"/>
              </a:rPr>
              <a:t>расположение - центр </a:t>
            </a:r>
            <a:r>
              <a:rPr lang="ru-RU" sz="1400" dirty="0" smtClean="0">
                <a:solidFill>
                  <a:schemeClr val="tx1">
                    <a:lumMod val="95000"/>
                  </a:schemeClr>
                </a:solidFill>
                <a:latin typeface="Arial Narrow" panose="020B0606020202030204" pitchFamily="34" charset="0"/>
              </a:rPr>
              <a:t>Москвы. </a:t>
            </a:r>
          </a:p>
          <a:p>
            <a:pPr marL="285750" indent="-285750">
              <a:buFont typeface="Wingdings" panose="05000000000000000000" pitchFamily="2" charset="2"/>
              <a:buChar char="Ø"/>
            </a:pPr>
            <a:r>
              <a:rPr lang="ru-RU" sz="1400" dirty="0">
                <a:solidFill>
                  <a:schemeClr val="tx1">
                    <a:lumMod val="95000"/>
                  </a:schemeClr>
                </a:solidFill>
                <a:latin typeface="Arial Narrow" panose="020B0606020202030204" pitchFamily="34" charset="0"/>
              </a:rPr>
              <a:t>Среди партнеров и гостей гостиницы «Концерт» - известные компании, уже оценившие высокие стандарты нашего обслуживания.</a:t>
            </a:r>
          </a:p>
          <a:p>
            <a:pPr marL="285750" indent="-285750">
              <a:buFont typeface="Wingdings" panose="05000000000000000000" pitchFamily="2" charset="2"/>
              <a:buChar char="Ø"/>
            </a:pPr>
            <a:endParaRPr lang="ru-RU" sz="1400" dirty="0">
              <a:solidFill>
                <a:schemeClr val="tx1">
                  <a:lumMod val="95000"/>
                </a:schemeClr>
              </a:solidFill>
              <a:latin typeface="Arial Narrow" panose="020B0606020202030204" pitchFamily="34" charset="0"/>
            </a:endParaRPr>
          </a:p>
        </p:txBody>
      </p:sp>
    </p:spTree>
    <p:extLst>
      <p:ext uri="{BB962C8B-B14F-4D97-AF65-F5344CB8AC3E}">
        <p14:creationId xmlns:p14="http://schemas.microsoft.com/office/powerpoint/2010/main" val="8537933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7E7B43-89C3-4CB3-AFE8-85C3AF2D522F}"/>
              </a:ext>
            </a:extLst>
          </p:cNvPr>
          <p:cNvSpPr>
            <a:spLocks noGrp="1"/>
          </p:cNvSpPr>
          <p:nvPr>
            <p:ph type="title"/>
          </p:nvPr>
        </p:nvSpPr>
        <p:spPr>
          <a:xfrm>
            <a:off x="683147" y="5449701"/>
            <a:ext cx="8070789" cy="540595"/>
          </a:xfrm>
        </p:spPr>
        <p:txBody>
          <a:bodyPr>
            <a:normAutofit fontScale="90000"/>
          </a:bodyPr>
          <a:lstStyle/>
          <a:p>
            <a:r>
              <a:rPr lang="ru-RU" sz="2400" b="1" dirty="0">
                <a:latin typeface="Arial Narrow" panose="020B0606020202030204" pitchFamily="34" charset="0"/>
              </a:rPr>
              <a:t>У</a:t>
            </a:r>
            <a:r>
              <a:rPr lang="ru-RU" sz="2400" b="1" dirty="0" smtClean="0">
                <a:latin typeface="Arial Narrow" panose="020B0606020202030204" pitchFamily="34" charset="0"/>
              </a:rPr>
              <a:t>добное </a:t>
            </a:r>
            <a:r>
              <a:rPr lang="ru-RU" sz="2400" b="1" dirty="0">
                <a:latin typeface="Arial Narrow" panose="020B0606020202030204" pitchFamily="34" charset="0"/>
              </a:rPr>
              <a:t>месторасположение гостиницы </a:t>
            </a:r>
            <a:r>
              <a:rPr lang="ru-RU" sz="2400" b="1" dirty="0" smtClean="0">
                <a:latin typeface="Arial Narrow" panose="020B0606020202030204" pitchFamily="34" charset="0"/>
              </a:rPr>
              <a:t>Концерт – центр Москвы!</a:t>
            </a:r>
            <a:endParaRPr lang="ru-RU" sz="2400" dirty="0">
              <a:latin typeface="Arial Narrow" panose="020B0606020202030204" pitchFamily="34" charset="0"/>
            </a:endParaRPr>
          </a:p>
        </p:txBody>
      </p:sp>
      <p:sp>
        <p:nvSpPr>
          <p:cNvPr id="3" name="Объект 2">
            <a:extLst>
              <a:ext uri="{FF2B5EF4-FFF2-40B4-BE49-F238E27FC236}">
                <a16:creationId xmlns:a16="http://schemas.microsoft.com/office/drawing/2014/main" id="{D9BF8178-8F0B-4D21-954A-71621DBF3F8E}"/>
              </a:ext>
            </a:extLst>
          </p:cNvPr>
          <p:cNvSpPr>
            <a:spLocks noGrp="1"/>
          </p:cNvSpPr>
          <p:nvPr>
            <p:ph sz="half" idx="1"/>
          </p:nvPr>
        </p:nvSpPr>
        <p:spPr>
          <a:xfrm>
            <a:off x="683148" y="832105"/>
            <a:ext cx="5123922" cy="1412332"/>
          </a:xfrm>
        </p:spPr>
        <p:txBody>
          <a:bodyPr>
            <a:noAutofit/>
          </a:bodyPr>
          <a:lstStyle/>
          <a:p>
            <a:pPr algn="just"/>
            <a:r>
              <a:rPr lang="ru-RU" sz="1400" b="1" dirty="0">
                <a:effectLst/>
                <a:latin typeface="Arial Narrow" panose="020B0606020202030204" pitchFamily="34" charset="0"/>
              </a:rPr>
              <a:t>ОТЕЛЬ КОНЦЕРТ (KONCERT.RU™ HOTEL) </a:t>
            </a:r>
            <a:r>
              <a:rPr lang="ru-RU" sz="1400" dirty="0">
                <a:effectLst/>
                <a:latin typeface="Arial Narrow" panose="020B0606020202030204" pitchFamily="34" charset="0"/>
              </a:rPr>
              <a:t>обладает отличным месторасположением, в центре города </a:t>
            </a:r>
            <a:r>
              <a:rPr lang="ru-RU" sz="1400" dirty="0" smtClean="0">
                <a:effectLst/>
                <a:latin typeface="Arial Narrow" panose="020B0606020202030204" pitchFamily="34" charset="0"/>
              </a:rPr>
              <a:t>Москвы: </a:t>
            </a:r>
            <a:r>
              <a:rPr lang="ru-RU" sz="1400" dirty="0">
                <a:effectLst/>
                <a:latin typeface="Arial Narrow" panose="020B0606020202030204" pitchFamily="34" charset="0"/>
              </a:rPr>
              <a:t>в шаговой доступности от отеля расположены множество магазинов, кафе, кинотеатров, театров, развлекательных центров, колхозный рынок. Рядом транспортные узлы: </a:t>
            </a:r>
            <a:r>
              <a:rPr lang="ru-RU" sz="1400" dirty="0" smtClean="0">
                <a:effectLst/>
                <a:latin typeface="Arial Narrow" panose="020B0606020202030204" pitchFamily="34" charset="0"/>
              </a:rPr>
              <a:t>станции, ж/д станция, московские центральные диаметры.</a:t>
            </a:r>
            <a:endParaRPr lang="ru-RU" sz="1400" dirty="0">
              <a:effectLst/>
              <a:latin typeface="Arial Narrow" panose="020B0606020202030204" pitchFamily="34" charset="0"/>
            </a:endParaRPr>
          </a:p>
          <a:p>
            <a:pPr marL="0" indent="0" algn="just">
              <a:buNone/>
            </a:pPr>
            <a:endParaRPr lang="ru-RU" sz="1400" dirty="0">
              <a:solidFill>
                <a:schemeClr val="tx1"/>
              </a:solidFill>
              <a:effectLst/>
            </a:endParaRPr>
          </a:p>
        </p:txBody>
      </p:sp>
      <p:sp>
        <p:nvSpPr>
          <p:cNvPr id="4" name="Объект 3">
            <a:extLst>
              <a:ext uri="{FF2B5EF4-FFF2-40B4-BE49-F238E27FC236}">
                <a16:creationId xmlns:a16="http://schemas.microsoft.com/office/drawing/2014/main" id="{99A81982-D3FC-4842-B1BF-341B8F0F012A}"/>
              </a:ext>
            </a:extLst>
          </p:cNvPr>
          <p:cNvSpPr>
            <a:spLocks noGrp="1"/>
          </p:cNvSpPr>
          <p:nvPr>
            <p:ph sz="half" idx="2"/>
          </p:nvPr>
        </p:nvSpPr>
        <p:spPr>
          <a:xfrm>
            <a:off x="683149" y="2502131"/>
            <a:ext cx="5123922" cy="2211184"/>
          </a:xfrm>
        </p:spPr>
        <p:txBody>
          <a:bodyPr>
            <a:noAutofit/>
          </a:bodyPr>
          <a:lstStyle/>
          <a:p>
            <a:pPr algn="just"/>
            <a:r>
              <a:rPr lang="ru-RU" sz="1400" b="1" dirty="0">
                <a:effectLst/>
                <a:latin typeface="Arial Narrow" panose="020B0606020202030204" pitchFamily="34" charset="0"/>
              </a:rPr>
              <a:t>Номерной фонд представлен номерами различных категорий</a:t>
            </a:r>
            <a:r>
              <a:rPr lang="en-US" sz="1400" b="1" dirty="0">
                <a:effectLst/>
                <a:latin typeface="Arial Narrow" panose="020B0606020202030204" pitchFamily="34" charset="0"/>
              </a:rPr>
              <a:t>:</a:t>
            </a:r>
            <a:r>
              <a:rPr lang="ru-RU" sz="1400" dirty="0">
                <a:effectLst/>
                <a:latin typeface="Arial Narrow" panose="020B0606020202030204" pitchFamily="34" charset="0"/>
              </a:rPr>
              <a:t> </a:t>
            </a:r>
            <a:r>
              <a:rPr lang="ru-RU" sz="1400" dirty="0" smtClean="0">
                <a:solidFill>
                  <a:schemeClr val="tx1"/>
                </a:solidFill>
                <a:effectLst/>
                <a:latin typeface="Arial Narrow" panose="020B0606020202030204" pitchFamily="34" charset="0"/>
              </a:rPr>
              <a:t>небольшой </a:t>
            </a:r>
            <a:r>
              <a:rPr lang="ru-RU" sz="1400" dirty="0">
                <a:solidFill>
                  <a:schemeClr val="tx1"/>
                </a:solidFill>
                <a:effectLst/>
                <a:latin typeface="Arial Narrow" panose="020B0606020202030204" pitchFamily="34" charset="0"/>
              </a:rPr>
              <a:t>одноместный номер, </a:t>
            </a:r>
            <a:r>
              <a:rPr lang="ru-RU" sz="1400" dirty="0" smtClean="0">
                <a:solidFill>
                  <a:schemeClr val="tx1"/>
                </a:solidFill>
                <a:effectLst/>
                <a:latin typeface="Arial Narrow" panose="020B0606020202030204" pitchFamily="34" charset="0"/>
              </a:rPr>
              <a:t> двухместный стандартный номер, двухместный улучшенный </a:t>
            </a:r>
            <a:r>
              <a:rPr lang="ru-RU" sz="1400" dirty="0">
                <a:solidFill>
                  <a:schemeClr val="tx1"/>
                </a:solidFill>
                <a:latin typeface="Arial Narrow" panose="020B0606020202030204" pitchFamily="34" charset="0"/>
              </a:rPr>
              <a:t>номер, трехместный </a:t>
            </a:r>
            <a:r>
              <a:rPr lang="ru-RU" sz="1400" dirty="0" smtClean="0">
                <a:solidFill>
                  <a:schemeClr val="tx1"/>
                </a:solidFill>
                <a:latin typeface="Arial Narrow" panose="020B0606020202030204" pitchFamily="34" charset="0"/>
              </a:rPr>
              <a:t>номер, люкс </a:t>
            </a:r>
            <a:r>
              <a:rPr lang="ru-RU" sz="1400" dirty="0" smtClean="0">
                <a:solidFill>
                  <a:schemeClr val="tx1"/>
                </a:solidFill>
                <a:effectLst/>
                <a:latin typeface="Arial Narrow" panose="020B0606020202030204" pitchFamily="34" charset="0"/>
              </a:rPr>
              <a:t>с </a:t>
            </a:r>
            <a:r>
              <a:rPr lang="ru-RU" sz="1400" dirty="0">
                <a:solidFill>
                  <a:schemeClr val="tx1"/>
                </a:solidFill>
                <a:effectLst/>
                <a:latin typeface="Arial Narrow" panose="020B0606020202030204" pitchFamily="34" charset="0"/>
              </a:rPr>
              <a:t>различными вариантами расстановки кроватей. </a:t>
            </a:r>
            <a:endParaRPr lang="en-US" sz="1400" dirty="0">
              <a:solidFill>
                <a:schemeClr val="tx1"/>
              </a:solidFill>
              <a:effectLst/>
              <a:latin typeface="Arial Narrow" panose="020B0606020202030204" pitchFamily="34" charset="0"/>
            </a:endParaRPr>
          </a:p>
          <a:p>
            <a:pPr algn="just"/>
            <a:r>
              <a:rPr lang="ru-RU" sz="1400" dirty="0">
                <a:effectLst/>
                <a:latin typeface="Arial Narrow" panose="020B0606020202030204" pitchFamily="34" charset="0"/>
              </a:rPr>
              <a:t>Каждый номер оборудован всей необходимой для комфортного отдыха мебелью и техникой. Все номера оснащены телевизором с плоским экраном, кондиционером, холодильником. В числе удобств каждого номера </a:t>
            </a:r>
            <a:r>
              <a:rPr lang="ru-RU" sz="1400" b="1" dirty="0">
                <a:effectLst/>
                <a:latin typeface="Arial Narrow" panose="020B0606020202030204" pitchFamily="34" charset="0"/>
              </a:rPr>
              <a:t>собственная</a:t>
            </a:r>
            <a:r>
              <a:rPr lang="ru-RU" sz="1400" dirty="0">
                <a:effectLst/>
                <a:latin typeface="Arial Narrow" panose="020B0606020202030204" pitchFamily="34" charset="0"/>
              </a:rPr>
              <a:t> </a:t>
            </a:r>
            <a:r>
              <a:rPr lang="ru-RU" sz="1400" b="1" dirty="0">
                <a:effectLst/>
                <a:latin typeface="Arial Narrow" panose="020B0606020202030204" pitchFamily="34" charset="0"/>
              </a:rPr>
              <a:t>ванная</a:t>
            </a:r>
            <a:r>
              <a:rPr lang="ru-RU" sz="1400" dirty="0">
                <a:effectLst/>
                <a:latin typeface="Arial Narrow" panose="020B0606020202030204" pitchFamily="34" charset="0"/>
              </a:rPr>
              <a:t> </a:t>
            </a:r>
            <a:r>
              <a:rPr lang="ru-RU" sz="1400" b="1" dirty="0">
                <a:effectLst/>
                <a:latin typeface="Arial Narrow" panose="020B0606020202030204" pitchFamily="34" charset="0"/>
              </a:rPr>
              <a:t>комната</a:t>
            </a:r>
            <a:r>
              <a:rPr lang="ru-RU" sz="1400" dirty="0">
                <a:effectLst/>
                <a:latin typeface="Arial Narrow" panose="020B0606020202030204" pitchFamily="34" charset="0"/>
              </a:rPr>
              <a:t> (душ, туалет, туалетные принадлежности).</a:t>
            </a:r>
            <a:endParaRPr lang="ru-RU" sz="1400" dirty="0">
              <a:latin typeface="Arial Narrow" panose="020B0606020202030204" pitchFamily="34" charset="0"/>
            </a:endParaRPr>
          </a:p>
        </p:txBody>
      </p:sp>
      <p:pic>
        <p:nvPicPr>
          <p:cNvPr id="5" name="Рисунок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84305" y="832105"/>
            <a:ext cx="2069632" cy="3881210"/>
          </a:xfrm>
          <a:prstGeom prst="rect">
            <a:avLst/>
          </a:prstGeom>
        </p:spPr>
      </p:pic>
      <p:pic>
        <p:nvPicPr>
          <p:cNvPr id="6" name="Рисунок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6138" y="5449702"/>
            <a:ext cx="2477194" cy="1101322"/>
          </a:xfrm>
          <a:prstGeom prst="rect">
            <a:avLst/>
          </a:prstGeom>
        </p:spPr>
      </p:pic>
    </p:spTree>
    <p:extLst>
      <p:ext uri="{BB962C8B-B14F-4D97-AF65-F5344CB8AC3E}">
        <p14:creationId xmlns:p14="http://schemas.microsoft.com/office/powerpoint/2010/main" val="152286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351F2E-55CD-4381-97B0-14AAFE8D2214}"/>
              </a:ext>
            </a:extLst>
          </p:cNvPr>
          <p:cNvSpPr>
            <a:spLocks noGrp="1"/>
          </p:cNvSpPr>
          <p:nvPr>
            <p:ph type="title"/>
          </p:nvPr>
        </p:nvSpPr>
        <p:spPr>
          <a:xfrm>
            <a:off x="3823856" y="1392087"/>
            <a:ext cx="3241962" cy="374072"/>
          </a:xfrm>
        </p:spPr>
        <p:txBody>
          <a:bodyPr>
            <a:normAutofit fontScale="90000"/>
          </a:bodyPr>
          <a:lstStyle/>
          <a:p>
            <a:r>
              <a:rPr lang="ru-RU" b="1" dirty="0">
                <a:latin typeface="Arial Narrow" panose="020B0606020202030204" pitchFamily="34" charset="0"/>
              </a:rPr>
              <a:t>КОНТИНЕНТАЛЬНЫЙ ЗАВТРАК </a:t>
            </a:r>
          </a:p>
        </p:txBody>
      </p:sp>
      <p:sp>
        <p:nvSpPr>
          <p:cNvPr id="4" name="Текст 3">
            <a:extLst>
              <a:ext uri="{FF2B5EF4-FFF2-40B4-BE49-F238E27FC236}">
                <a16:creationId xmlns:a16="http://schemas.microsoft.com/office/drawing/2014/main" id="{BD066370-7212-4DC9-A587-96F47C1352A0}"/>
              </a:ext>
            </a:extLst>
          </p:cNvPr>
          <p:cNvSpPr>
            <a:spLocks noGrp="1"/>
          </p:cNvSpPr>
          <p:nvPr>
            <p:ph type="body" sz="half" idx="2"/>
          </p:nvPr>
        </p:nvSpPr>
        <p:spPr>
          <a:xfrm>
            <a:off x="1325028" y="1942814"/>
            <a:ext cx="5577839" cy="2084020"/>
          </a:xfrm>
        </p:spPr>
        <p:txBody>
          <a:bodyPr>
            <a:noAutofit/>
          </a:bodyPr>
          <a:lstStyle/>
          <a:p>
            <a:pPr algn="just" fontAlgn="base"/>
            <a:r>
              <a:rPr lang="ru-RU" dirty="0">
                <a:solidFill>
                  <a:schemeClr val="tx1"/>
                </a:solidFill>
                <a:latin typeface="Arial Narrow" panose="020B0606020202030204" pitchFamily="34" charset="0"/>
              </a:rPr>
              <a:t>По утрам для гостей отеля </a:t>
            </a:r>
            <a:r>
              <a:rPr lang="ru-RU" dirty="0" smtClean="0">
                <a:solidFill>
                  <a:schemeClr val="tx1"/>
                </a:solidFill>
                <a:latin typeface="Arial Narrow" panose="020B0606020202030204" pitchFamily="34" charset="0"/>
              </a:rPr>
              <a:t>Концерт сервируют</a:t>
            </a:r>
            <a:r>
              <a:rPr lang="ru-RU" dirty="0">
                <a:solidFill>
                  <a:schemeClr val="tx1"/>
                </a:solidFill>
                <a:latin typeface="Arial Narrow" panose="020B0606020202030204" pitchFamily="34" charset="0"/>
              </a:rPr>
              <a:t> </a:t>
            </a:r>
            <a:r>
              <a:rPr lang="ru-RU" b="1" dirty="0">
                <a:solidFill>
                  <a:schemeClr val="tx1"/>
                </a:solidFill>
                <a:latin typeface="Arial Narrow" panose="020B0606020202030204" pitchFamily="34" charset="0"/>
              </a:rPr>
              <a:t>бесплатный</a:t>
            </a:r>
            <a:r>
              <a:rPr lang="ru-RU" dirty="0">
                <a:solidFill>
                  <a:schemeClr val="tx1"/>
                </a:solidFill>
                <a:latin typeface="Arial Narrow" panose="020B0606020202030204" pitchFamily="34" charset="0"/>
              </a:rPr>
              <a:t> континентальный завтрак (</a:t>
            </a:r>
            <a:r>
              <a:rPr lang="ru-RU" b="1" dirty="0">
                <a:solidFill>
                  <a:schemeClr val="tx1"/>
                </a:solidFill>
                <a:latin typeface="Arial Narrow" panose="020B0606020202030204" pitchFamily="34" charset="0"/>
              </a:rPr>
              <a:t>по будням с 08.00 до 10.00, по выходным и праздничным дня с 09.00 до 11.00</a:t>
            </a:r>
            <a:r>
              <a:rPr lang="ru-RU" dirty="0">
                <a:solidFill>
                  <a:schemeClr val="tx1"/>
                </a:solidFill>
                <a:latin typeface="Arial Narrow" panose="020B0606020202030204" pitchFamily="34" charset="0"/>
              </a:rPr>
              <a:t>). </a:t>
            </a:r>
          </a:p>
          <a:p>
            <a:pPr algn="just" fontAlgn="base"/>
            <a:r>
              <a:rPr lang="ru-RU" dirty="0" smtClean="0">
                <a:solidFill>
                  <a:schemeClr val="tx1"/>
                </a:solidFill>
                <a:latin typeface="Arial Narrow" panose="020B0606020202030204" pitchFamily="34" charset="0"/>
              </a:rPr>
              <a:t>Примерное меню завтрака: Два вида каши (рисовая, овсяная), яйца, бутерброд с сыром, чай, кофе, лимон, молоко, печенье, йогурт, выпечка.</a:t>
            </a:r>
          </a:p>
          <a:p>
            <a:pPr algn="just" fontAlgn="base"/>
            <a:r>
              <a:rPr lang="ru-RU" dirty="0" smtClean="0">
                <a:solidFill>
                  <a:schemeClr val="tx1"/>
                </a:solidFill>
                <a:latin typeface="Arial Narrow" panose="020B0606020202030204" pitchFamily="34" charset="0"/>
              </a:rPr>
              <a:t>Кроме </a:t>
            </a:r>
            <a:r>
              <a:rPr lang="ru-RU" dirty="0">
                <a:solidFill>
                  <a:schemeClr val="tx1"/>
                </a:solidFill>
                <a:latin typeface="Arial Narrow" panose="020B0606020202030204" pitchFamily="34" charset="0"/>
              </a:rPr>
              <a:t>того, </a:t>
            </a:r>
            <a:r>
              <a:rPr lang="ru-RU" b="1" dirty="0">
                <a:solidFill>
                  <a:schemeClr val="tx1"/>
                </a:solidFill>
                <a:latin typeface="Arial Narrow" panose="020B0606020202030204" pitchFamily="34" charset="0"/>
              </a:rPr>
              <a:t>ежедневно с 17:00 до 18:00 </a:t>
            </a:r>
            <a:r>
              <a:rPr lang="ru-RU" dirty="0">
                <a:solidFill>
                  <a:schemeClr val="tx1"/>
                </a:solidFill>
                <a:latin typeface="Arial Narrow" panose="020B0606020202030204" pitchFamily="34" charset="0"/>
              </a:rPr>
              <a:t>в кафе отеля проводится, где </a:t>
            </a:r>
            <a:r>
              <a:rPr lang="ru-RU" b="1" cap="all" dirty="0">
                <a:ln w="3175" cmpd="sng">
                  <a:noFill/>
                </a:ln>
                <a:solidFill>
                  <a:schemeClr val="tx1"/>
                </a:solidFill>
                <a:latin typeface="Arial Narrow" panose="020B0606020202030204" pitchFamily="34" charset="0"/>
                <a:ea typeface="+mj-ea"/>
                <a:cs typeface="+mj-cs"/>
              </a:rPr>
              <a:t>Бесплатное Русское Чаепитие</a:t>
            </a:r>
            <a:r>
              <a:rPr lang="ru-RU" dirty="0">
                <a:solidFill>
                  <a:schemeClr val="tx1"/>
                </a:solidFill>
                <a:latin typeface="Arial Narrow" panose="020B0606020202030204" pitchFamily="34" charset="0"/>
              </a:rPr>
              <a:t> гости могут угощаться несколькими видами чая, джемом, выпечкой, сухофруктами, медом и мятой.</a:t>
            </a:r>
          </a:p>
        </p:txBody>
      </p:sp>
      <p:pic>
        <p:nvPicPr>
          <p:cNvPr id="3" name="Рисунок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118" y="379079"/>
            <a:ext cx="2386560" cy="1450867"/>
          </a:xfrm>
          <a:prstGeom prst="rect">
            <a:avLst/>
          </a:prstGeom>
        </p:spPr>
      </p:pic>
      <p:pic>
        <p:nvPicPr>
          <p:cNvPr id="12" name="Рисунок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118" y="4203489"/>
            <a:ext cx="3522132" cy="1678516"/>
          </a:xfrm>
          <a:prstGeom prst="rect">
            <a:avLst/>
          </a:prstGeom>
        </p:spPr>
      </p:pic>
      <p:pic>
        <p:nvPicPr>
          <p:cNvPr id="13" name="Рисунок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39942" y="4203489"/>
            <a:ext cx="3325851" cy="1678516"/>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3202" y="335108"/>
            <a:ext cx="1701908" cy="1538808"/>
          </a:xfrm>
          <a:prstGeom prst="rect">
            <a:avLst/>
          </a:prstGeom>
        </p:spPr>
      </p:pic>
      <p:sp>
        <p:nvSpPr>
          <p:cNvPr id="16" name="Прямоугольник 15"/>
          <p:cNvSpPr/>
          <p:nvPr/>
        </p:nvSpPr>
        <p:spPr>
          <a:xfrm>
            <a:off x="9785444" y="227350"/>
            <a:ext cx="2218268" cy="1754326"/>
          </a:xfrm>
          <a:prstGeom prst="rect">
            <a:avLst/>
          </a:prstGeom>
          <a:noFill/>
        </p:spPr>
        <p:txBody>
          <a:bodyPr wrap="square" lIns="91440" tIns="45720" rIns="91440" bIns="45720">
            <a:spAutoFit/>
          </a:bodyPr>
          <a:lstStyle/>
          <a:p>
            <a:pPr algn="ctr"/>
            <a:r>
              <a:rPr lang="ru-RU" sz="1200" dirty="0">
                <a:ln w="0"/>
                <a:solidFill>
                  <a:schemeClr val="bg1"/>
                </a:solidFill>
                <a:effectLst>
                  <a:outerShdw blurRad="38100" dist="19050" dir="2700000" algn="tl" rotWithShape="0">
                    <a:schemeClr val="dk1">
                      <a:alpha val="40000"/>
                    </a:schemeClr>
                  </a:outerShdw>
                </a:effectLst>
                <a:latin typeface="Arial Narrow" panose="020B0606020202030204" pitchFamily="34" charset="0"/>
              </a:rPr>
              <a:t>Что мы ценим в черном зерновом кофе – плотность напитка, наличие горечи или кислинки, вкус и послевкусие, а если кофе с молоком – то еще и качество пенки, ее вкус</a:t>
            </a:r>
            <a:r>
              <a:rPr lang="ru-RU" sz="1200" dirty="0" smtClean="0">
                <a:ln w="0"/>
                <a:solidFill>
                  <a:schemeClr val="bg1"/>
                </a:solidFill>
                <a:effectLst>
                  <a:outerShdw blurRad="38100" dist="19050" dir="2700000" algn="tl" rotWithShape="0">
                    <a:schemeClr val="dk1">
                      <a:alpha val="40000"/>
                    </a:schemeClr>
                  </a:outerShdw>
                </a:effectLst>
                <a:latin typeface="Arial Narrow" panose="020B0606020202030204" pitchFamily="34" charset="0"/>
              </a:rPr>
              <a:t>.</a:t>
            </a:r>
            <a:br>
              <a:rPr lang="ru-RU" sz="1200" dirty="0" smtClean="0">
                <a:ln w="0"/>
                <a:solidFill>
                  <a:schemeClr val="bg1"/>
                </a:solidFill>
                <a:effectLst>
                  <a:outerShdw blurRad="38100" dist="19050" dir="2700000" algn="tl" rotWithShape="0">
                    <a:schemeClr val="dk1">
                      <a:alpha val="40000"/>
                    </a:schemeClr>
                  </a:outerShdw>
                </a:effectLst>
                <a:latin typeface="Arial Narrow" panose="020B0606020202030204" pitchFamily="34" charset="0"/>
              </a:rPr>
            </a:br>
            <a:endParaRPr lang="ru-RU" sz="1200" dirty="0" smtClean="0">
              <a:ln w="0"/>
              <a:solidFill>
                <a:schemeClr val="bg1"/>
              </a:solidFill>
              <a:effectLst>
                <a:outerShdw blurRad="38100" dist="19050" dir="2700000" algn="tl" rotWithShape="0">
                  <a:schemeClr val="dk1">
                    <a:alpha val="40000"/>
                  </a:schemeClr>
                </a:outerShdw>
              </a:effectLst>
              <a:latin typeface="Arial Narrow" panose="020B0606020202030204" pitchFamily="34" charset="0"/>
            </a:endParaRPr>
          </a:p>
          <a:p>
            <a:pPr algn="ctr"/>
            <a:r>
              <a:rPr lang="ru-RU" sz="1200" dirty="0">
                <a:ln w="0"/>
                <a:solidFill>
                  <a:schemeClr val="bg1"/>
                </a:solidFill>
                <a:effectLst>
                  <a:outerShdw blurRad="38100" dist="19050" dir="2700000" algn="tl" rotWithShape="0">
                    <a:schemeClr val="dk1">
                      <a:alpha val="40000"/>
                    </a:schemeClr>
                  </a:outerShdw>
                </a:effectLst>
                <a:latin typeface="Arial Narrow" panose="020B0606020202030204" pitchFamily="34" charset="0"/>
              </a:rPr>
              <a:t>В кафе гостиницы "Концерт" всегда в продаже зерновой кофе.</a:t>
            </a:r>
          </a:p>
        </p:txBody>
      </p:sp>
      <p:pic>
        <p:nvPicPr>
          <p:cNvPr id="5" name="Рисунок 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98227" y="2148995"/>
            <a:ext cx="1782846" cy="1782846"/>
          </a:xfrm>
          <a:prstGeom prst="rect">
            <a:avLst/>
          </a:prstGeom>
        </p:spPr>
      </p:pic>
      <p:pic>
        <p:nvPicPr>
          <p:cNvPr id="11" name="Рисунок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spTree>
    <p:extLst>
      <p:ext uri="{BB962C8B-B14F-4D97-AF65-F5344CB8AC3E}">
        <p14:creationId xmlns:p14="http://schemas.microsoft.com/office/powerpoint/2010/main" val="185447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B9D5A8-3227-4AA8-B2D7-5DE7D7FDC3C9}"/>
              </a:ext>
            </a:extLst>
          </p:cNvPr>
          <p:cNvSpPr>
            <a:spLocks noGrp="1"/>
          </p:cNvSpPr>
          <p:nvPr>
            <p:ph type="title"/>
          </p:nvPr>
        </p:nvSpPr>
        <p:spPr>
          <a:xfrm>
            <a:off x="1014960" y="694758"/>
            <a:ext cx="4030866" cy="1084165"/>
          </a:xfrm>
        </p:spPr>
        <p:txBody>
          <a:bodyPr>
            <a:normAutofit fontScale="90000"/>
          </a:bodyPr>
          <a:lstStyle/>
          <a:p>
            <a:pPr algn="ctr"/>
            <a:r>
              <a:rPr lang="ru-RU" b="1" dirty="0">
                <a:latin typeface="Arial Narrow" panose="020B0606020202030204" pitchFamily="34" charset="0"/>
              </a:rPr>
              <a:t>В ОТЕЛЕ </a:t>
            </a:r>
            <a:r>
              <a:rPr lang="ru-RU" b="1" dirty="0" smtClean="0">
                <a:latin typeface="Arial Narrow" panose="020B0606020202030204" pitchFamily="34" charset="0"/>
              </a:rPr>
              <a:t>КОНЦЕРТ </a:t>
            </a:r>
            <a:br>
              <a:rPr lang="ru-RU" b="1" dirty="0" smtClean="0">
                <a:latin typeface="Arial Narrow" panose="020B0606020202030204" pitchFamily="34" charset="0"/>
              </a:rPr>
            </a:br>
            <a:r>
              <a:rPr lang="ru-RU" dirty="0" smtClean="0">
                <a:latin typeface="Arial Narrow" panose="020B0606020202030204" pitchFamily="34" charset="0"/>
              </a:rPr>
              <a:t>применяется</a:t>
            </a:r>
            <a:r>
              <a:rPr lang="ru-RU" dirty="0">
                <a:latin typeface="Arial Narrow" panose="020B0606020202030204" pitchFamily="34" charset="0"/>
              </a:rPr>
              <a:t> </a:t>
            </a:r>
            <a:r>
              <a:rPr lang="ru-RU" dirty="0" smtClean="0">
                <a:latin typeface="Arial Narrow" panose="020B0606020202030204" pitchFamily="34" charset="0"/>
              </a:rPr>
              <a:t>динамическое </a:t>
            </a:r>
            <a:r>
              <a:rPr lang="ru-RU" dirty="0">
                <a:latin typeface="Arial Narrow" panose="020B0606020202030204" pitchFamily="34" charset="0"/>
              </a:rPr>
              <a:t>ценообразование</a:t>
            </a:r>
          </a:p>
        </p:txBody>
      </p:sp>
      <p:pic>
        <p:nvPicPr>
          <p:cNvPr id="6" name="Рисунок 5">
            <a:extLst>
              <a:ext uri="{FF2B5EF4-FFF2-40B4-BE49-F238E27FC236}">
                <a16:creationId xmlns:a16="http://schemas.microsoft.com/office/drawing/2014/main" id="{30E7C110-20B0-478E-8FE4-9C0175C49F7C}"/>
              </a:ext>
            </a:extLst>
          </p:cNvPr>
          <p:cNvPicPr>
            <a:picLocks noGrp="1" noChangeAspect="1"/>
          </p:cNvPicPr>
          <p:nvPr>
            <p:ph type="pic" idx="1"/>
          </p:nvPr>
        </p:nvPicPr>
        <p:blipFill>
          <a:blip r:embed="rId2" cstate="hqprint">
            <a:extLst>
              <a:ext uri="{28A0092B-C50C-407E-A947-70E740481C1C}">
                <a14:useLocalDpi xmlns:a14="http://schemas.microsoft.com/office/drawing/2010/main" val="0"/>
              </a:ext>
            </a:extLst>
          </a:blip>
          <a:srcRect l="14115" r="14115"/>
          <a:stretch>
            <a:fillRect/>
          </a:stretch>
        </p:blipFill>
        <p:spPr>
          <a:xfrm>
            <a:off x="10374282" y="3108235"/>
            <a:ext cx="821372" cy="1144573"/>
          </a:xfrm>
          <a:prstGeom prst="snip2DiagRect">
            <a:avLst>
              <a:gd name="adj1" fmla="val 10815"/>
              <a:gd name="adj2" fmla="val 0"/>
            </a:avLst>
          </a:prstGeom>
        </p:spPr>
      </p:pic>
      <p:sp>
        <p:nvSpPr>
          <p:cNvPr id="4" name="Текст 3">
            <a:extLst>
              <a:ext uri="{FF2B5EF4-FFF2-40B4-BE49-F238E27FC236}">
                <a16:creationId xmlns:a16="http://schemas.microsoft.com/office/drawing/2014/main" id="{767036C7-AF56-404C-A365-B0A1924F02BD}"/>
              </a:ext>
            </a:extLst>
          </p:cNvPr>
          <p:cNvSpPr>
            <a:spLocks noGrp="1"/>
          </p:cNvSpPr>
          <p:nvPr>
            <p:ph type="body" sz="half" idx="2"/>
          </p:nvPr>
        </p:nvSpPr>
        <p:spPr>
          <a:xfrm>
            <a:off x="1014961" y="1828799"/>
            <a:ext cx="4030865" cy="4892146"/>
          </a:xfrm>
        </p:spPr>
        <p:txBody>
          <a:bodyPr>
            <a:noAutofit/>
          </a:bodyPr>
          <a:lstStyle/>
          <a:p>
            <a:pPr algn="just" fontAlgn="base"/>
            <a:r>
              <a:rPr lang="ru-RU" sz="1600" b="1" dirty="0">
                <a:solidFill>
                  <a:schemeClr val="accent6">
                    <a:lumMod val="50000"/>
                  </a:schemeClr>
                </a:solidFill>
                <a:latin typeface="Arial Narrow" panose="020B0606020202030204" pitchFamily="34" charset="0"/>
              </a:rPr>
              <a:t>Почему ежедневно стоимость номера меняется в отеле </a:t>
            </a:r>
            <a:r>
              <a:rPr lang="ru-RU" sz="1600" b="1" dirty="0" smtClean="0">
                <a:solidFill>
                  <a:schemeClr val="accent6">
                    <a:lumMod val="50000"/>
                  </a:schemeClr>
                </a:solidFill>
                <a:latin typeface="Arial Narrow" panose="020B0606020202030204" pitchFamily="34" charset="0"/>
              </a:rPr>
              <a:t>Концерт?</a:t>
            </a:r>
            <a:endParaRPr lang="ru-RU" sz="1600" b="1" dirty="0">
              <a:solidFill>
                <a:schemeClr val="accent6">
                  <a:lumMod val="50000"/>
                </a:schemeClr>
              </a:solidFill>
              <a:latin typeface="Arial Narrow" panose="020B0606020202030204" pitchFamily="34" charset="0"/>
            </a:endParaRPr>
          </a:p>
          <a:p>
            <a:pPr algn="just" fontAlgn="base"/>
            <a:r>
              <a:rPr lang="ru-RU" sz="1600" dirty="0">
                <a:solidFill>
                  <a:schemeClr val="tx1"/>
                </a:solidFill>
                <a:latin typeface="Arial Narrow" panose="020B0606020202030204" pitchFamily="34" charset="0"/>
              </a:rPr>
              <a:t>В нашем отеле </a:t>
            </a:r>
            <a:r>
              <a:rPr lang="ru-RU" sz="1600" dirty="0" smtClean="0">
                <a:solidFill>
                  <a:schemeClr val="tx1"/>
                </a:solidFill>
                <a:latin typeface="Arial Narrow" panose="020B0606020202030204" pitchFamily="34" charset="0"/>
              </a:rPr>
              <a:t>Концерт,</a:t>
            </a:r>
            <a:r>
              <a:rPr lang="ru-RU" sz="1600" dirty="0">
                <a:solidFill>
                  <a:schemeClr val="tx1"/>
                </a:solidFill>
                <a:latin typeface="Arial Narrow" panose="020B0606020202030204" pitchFamily="34" charset="0"/>
              </a:rPr>
              <a:t> действует динамическое </a:t>
            </a:r>
            <a:r>
              <a:rPr lang="ru-RU" sz="1600" dirty="0" smtClean="0">
                <a:solidFill>
                  <a:schemeClr val="tx1"/>
                </a:solidFill>
                <a:latin typeface="Arial Narrow" panose="020B0606020202030204" pitchFamily="34" charset="0"/>
              </a:rPr>
              <a:t>ценообразование</a:t>
            </a:r>
            <a:r>
              <a:rPr lang="en-US" sz="1600" dirty="0" smtClean="0">
                <a:solidFill>
                  <a:schemeClr val="tx1"/>
                </a:solidFill>
                <a:latin typeface="Arial Narrow" panose="020B0606020202030204" pitchFamily="34" charset="0"/>
              </a:rPr>
              <a:t>: </a:t>
            </a:r>
            <a:r>
              <a:rPr lang="ru-RU" sz="1600" dirty="0" smtClean="0">
                <a:solidFill>
                  <a:schemeClr val="tx1"/>
                </a:solidFill>
                <a:latin typeface="Arial Narrow" panose="020B0606020202030204" pitchFamily="34" charset="0"/>
              </a:rPr>
              <a:t>стоимость </a:t>
            </a:r>
            <a:r>
              <a:rPr lang="ru-RU" sz="1600" dirty="0">
                <a:solidFill>
                  <a:schemeClr val="tx1"/>
                </a:solidFill>
                <a:latin typeface="Arial Narrow" panose="020B0606020202030204" pitchFamily="34" charset="0"/>
              </a:rPr>
              <a:t>проживания зависит от загрузки отеля на определенные даты. При динамическом ценообразовании мы предоставляем специальные скидки от «Максимальной цены за номер», размер скидки напрямую зависит от количества забронированных номеров на выбранный период: </a:t>
            </a:r>
            <a:r>
              <a:rPr lang="ru-RU" sz="1600" b="1" dirty="0">
                <a:solidFill>
                  <a:schemeClr val="tx1"/>
                </a:solidFill>
                <a:latin typeface="Arial Narrow" panose="020B0606020202030204" pitchFamily="34" charset="0"/>
              </a:rPr>
              <a:t>чем бронирований меньше, тем скидка больше. </a:t>
            </a:r>
          </a:p>
          <a:p>
            <a:pPr algn="just" fontAlgn="base"/>
            <a:r>
              <a:rPr lang="ru-RU" sz="1600" dirty="0">
                <a:solidFill>
                  <a:schemeClr val="tx1"/>
                </a:solidFill>
                <a:latin typeface="Arial Narrow" panose="020B0606020202030204" pitchFamily="34" charset="0"/>
              </a:rPr>
              <a:t>Динамическая цена действует только на индивидуальное бронирование с конкретными датами. </a:t>
            </a:r>
          </a:p>
          <a:p>
            <a:pPr algn="just" fontAlgn="base"/>
            <a:r>
              <a:rPr lang="ru-RU" sz="1600" dirty="0">
                <a:solidFill>
                  <a:schemeClr val="tx1"/>
                </a:solidFill>
                <a:latin typeface="Arial Narrow" panose="020B0606020202030204" pitchFamily="34" charset="0"/>
              </a:rPr>
              <a:t>При бронировании нескольких номеров стоимость каждого следующего бронирования также может измениться. </a:t>
            </a:r>
            <a:endParaRPr lang="ru-RU" sz="1600" dirty="0">
              <a:latin typeface="Arial Narrow" panose="020B0606020202030204" pitchFamily="34" charset="0"/>
            </a:endParaRPr>
          </a:p>
        </p:txBody>
      </p:sp>
      <p:graphicFrame>
        <p:nvGraphicFramePr>
          <p:cNvPr id="8" name="Диаграмма 7">
            <a:extLst>
              <a:ext uri="{FF2B5EF4-FFF2-40B4-BE49-F238E27FC236}">
                <a16:creationId xmlns:a16="http://schemas.microsoft.com/office/drawing/2014/main" id="{4C3C96BC-ABCC-40F5-BD22-EF337997F5A3}"/>
              </a:ext>
            </a:extLst>
          </p:cNvPr>
          <p:cNvGraphicFramePr/>
          <p:nvPr>
            <p:extLst>
              <p:ext uri="{D42A27DB-BD31-4B8C-83A1-F6EECF244321}">
                <p14:modId xmlns:p14="http://schemas.microsoft.com/office/powerpoint/2010/main" val="589691570"/>
              </p:ext>
            </p:extLst>
          </p:nvPr>
        </p:nvGraphicFramePr>
        <p:xfrm>
          <a:off x="5685904" y="2069869"/>
          <a:ext cx="3906981" cy="3221306"/>
        </p:xfrm>
        <a:graphic>
          <a:graphicData uri="http://schemas.openxmlformats.org/drawingml/2006/chart">
            <c:chart xmlns:c="http://schemas.openxmlformats.org/drawingml/2006/chart" xmlns:r="http://schemas.openxmlformats.org/officeDocument/2006/relationships" r:id="rId3"/>
          </a:graphicData>
        </a:graphic>
      </p:graphicFrame>
      <p:pic>
        <p:nvPicPr>
          <p:cNvPr id="3" name="Рисунок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03233" y="669819"/>
            <a:ext cx="2573712" cy="1134041"/>
          </a:xfrm>
          <a:prstGeom prst="rect">
            <a:avLst/>
          </a:prstGeom>
        </p:spPr>
      </p:pic>
      <p:pic>
        <p:nvPicPr>
          <p:cNvPr id="9" name="Рисунок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spTree>
    <p:extLst>
      <p:ext uri="{BB962C8B-B14F-4D97-AF65-F5344CB8AC3E}">
        <p14:creationId xmlns:p14="http://schemas.microsoft.com/office/powerpoint/2010/main" val="262230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1014805" y="640153"/>
            <a:ext cx="3167625" cy="648518"/>
          </a:xfrm>
        </p:spPr>
        <p:txBody>
          <a:bodyPr>
            <a:normAutofit fontScale="90000"/>
          </a:bodyPr>
          <a:lstStyle/>
          <a:p>
            <a:pPr algn="l"/>
            <a:r>
              <a:rPr lang="ru-RU" sz="2400" b="1" dirty="0">
                <a:latin typeface="Arial Narrow" panose="020B0606020202030204" pitchFamily="34" charset="0"/>
              </a:rPr>
              <a:t>Услуги включенные в стоимость проживания</a:t>
            </a:r>
            <a:r>
              <a:rPr lang="ru-RU" sz="2400" b="1" dirty="0"/>
              <a:t>:</a:t>
            </a:r>
            <a:endParaRPr lang="ru-RU" sz="2400" dirty="0"/>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1014805" y="1488296"/>
            <a:ext cx="7257397" cy="4954068"/>
          </a:xfrm>
        </p:spPr>
        <p:txBody>
          <a:bodyPr>
            <a:normAutofit fontScale="25000" lnSpcReduction="20000"/>
          </a:bodyPr>
          <a:lstStyle/>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Бесплатный </a:t>
            </a:r>
            <a:r>
              <a:rPr lang="en-US" sz="6400" dirty="0">
                <a:solidFill>
                  <a:schemeClr val="tx1"/>
                </a:solidFill>
                <a:latin typeface="Arial Narrow" panose="020B0606020202030204" pitchFamily="34" charset="0"/>
              </a:rPr>
              <a:t>Wi-Fi</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Круглосуточная стойка регистрации</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Заезд с 14.00; Выезд до 12.00</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Континентальный завтрак с 08.00 до 10.00 по будням, с 09.00 до 11.00 по выходным и праздничным дням.</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Бесплатное Русское Чаепитие с несколькими видами чая, джемом, выпечкой, сухофруктами, медом и мятой. </a:t>
            </a:r>
            <a:r>
              <a:rPr lang="ru-RU" sz="6400" dirty="0" smtClean="0">
                <a:solidFill>
                  <a:srgbClr val="FF0000"/>
                </a:solidFill>
                <a:latin typeface="Arial Narrow" panose="020B0606020202030204" pitchFamily="34" charset="0"/>
              </a:rPr>
              <a:t>Ежедневно </a:t>
            </a:r>
            <a:r>
              <a:rPr lang="ru-RU" sz="6400" dirty="0">
                <a:solidFill>
                  <a:srgbClr val="FF0000"/>
                </a:solidFill>
                <a:latin typeface="Arial Narrow" panose="020B0606020202030204" pitchFamily="34" charset="0"/>
              </a:rPr>
              <a:t>с 17.00 до 18.00</a:t>
            </a:r>
          </a:p>
          <a:p>
            <a:pPr marL="342900" indent="-342900" algn="l">
              <a:buFont typeface="Wingdings" panose="05000000000000000000" pitchFamily="2" charset="2"/>
              <a:buChar char="q"/>
            </a:pPr>
            <a:r>
              <a:rPr lang="ru-RU" sz="6400" dirty="0">
                <a:solidFill>
                  <a:srgbClr val="FF0000"/>
                </a:solidFill>
                <a:latin typeface="Arial Narrow" panose="020B0606020202030204" pitchFamily="34" charset="0"/>
              </a:rPr>
              <a:t>БЕСПЛАТНАЯ</a:t>
            </a:r>
            <a:r>
              <a:rPr lang="ru-RU" sz="6400" dirty="0">
                <a:solidFill>
                  <a:schemeClr val="tx1"/>
                </a:solidFill>
                <a:latin typeface="Arial Narrow" panose="020B0606020202030204" pitchFamily="34" charset="0"/>
              </a:rPr>
              <a:t> отмена бронирования до 23:59, даты заезда</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ПРЕДОПЛАТА НЕ ТРЕБУЕТСЯ — платите на месте</a:t>
            </a:r>
          </a:p>
          <a:p>
            <a:pPr marL="342900" indent="-342900" algn="l">
              <a:buFont typeface="Wingdings" panose="05000000000000000000" pitchFamily="2" charset="2"/>
              <a:buChar char="q"/>
            </a:pPr>
            <a:r>
              <a:rPr lang="ru-RU" sz="6400" dirty="0">
                <a:solidFill>
                  <a:srgbClr val="FF0000"/>
                </a:solidFill>
                <a:latin typeface="Arial Narrow" panose="020B0606020202030204" pitchFamily="34" charset="0"/>
              </a:rPr>
              <a:t>БЕСПЛАТНАЯ</a:t>
            </a:r>
            <a:r>
              <a:rPr lang="ru-RU" sz="6400" dirty="0">
                <a:solidFill>
                  <a:schemeClr val="tx1"/>
                </a:solidFill>
                <a:latin typeface="Arial Narrow" panose="020B0606020202030204" pitchFamily="34" charset="0"/>
              </a:rPr>
              <a:t> парковка (при наличие свободных мест)</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Размещение детей до 6 лет в номере с родителями – </a:t>
            </a:r>
            <a:r>
              <a:rPr lang="ru-RU" sz="6400" dirty="0">
                <a:solidFill>
                  <a:srgbClr val="FF0000"/>
                </a:solidFill>
                <a:latin typeface="Arial Narrow" panose="020B0606020202030204" pitchFamily="34" charset="0"/>
              </a:rPr>
              <a:t>БЕСПЛАТНО</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Для гостей от 6 до 12 лет стоимость дополнительной кровати составляет 5</a:t>
            </a:r>
            <a:r>
              <a:rPr lang="ru-RU" sz="6400" dirty="0" smtClean="0">
                <a:solidFill>
                  <a:schemeClr val="tx1"/>
                </a:solidFill>
                <a:latin typeface="Arial Narrow" panose="020B0606020202030204" pitchFamily="34" charset="0"/>
              </a:rPr>
              <a:t>00 </a:t>
            </a:r>
            <a:r>
              <a:rPr lang="ru-RU" sz="6400" dirty="0">
                <a:solidFill>
                  <a:schemeClr val="tx1"/>
                </a:solidFill>
                <a:latin typeface="Arial Narrow" panose="020B0606020202030204" pitchFamily="34" charset="0"/>
              </a:rPr>
              <a:t>рублей</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Для гостей с 12 лет стоимость дополнительной кровати составляет 800 рублей</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Детских кроваток в наличии нет.</a:t>
            </a:r>
          </a:p>
          <a:p>
            <a:pPr marL="342900" indent="-342900" algn="l">
              <a:buFont typeface="Wingdings" panose="05000000000000000000" pitchFamily="2" charset="2"/>
              <a:buChar char="q"/>
            </a:pPr>
            <a:r>
              <a:rPr lang="ru-RU" sz="6400" dirty="0">
                <a:solidFill>
                  <a:schemeClr val="tx1"/>
                </a:solidFill>
                <a:latin typeface="Arial Narrow" panose="020B0606020202030204" pitchFamily="34" charset="0"/>
              </a:rPr>
              <a:t>Без возрастных </a:t>
            </a:r>
            <a:r>
              <a:rPr lang="ru-RU" sz="6400" dirty="0" smtClean="0">
                <a:solidFill>
                  <a:schemeClr val="tx1"/>
                </a:solidFill>
                <a:latin typeface="Arial Narrow" panose="020B0606020202030204" pitchFamily="34" charset="0"/>
              </a:rPr>
              <a:t>ограничений.</a:t>
            </a:r>
            <a:endParaRPr lang="en-US" sz="6400" dirty="0">
              <a:solidFill>
                <a:schemeClr val="tx1"/>
              </a:solidFill>
              <a:latin typeface="Arial Narrow" panose="020B0606020202030204" pitchFamily="34" charset="0"/>
            </a:endParaRPr>
          </a:p>
          <a:p>
            <a:pPr marL="342900" indent="-342900" algn="l">
              <a:buFont typeface="Wingdings" panose="05000000000000000000" pitchFamily="2" charset="2"/>
              <a:buChar char="q"/>
            </a:pPr>
            <a:r>
              <a:rPr lang="ru-RU" sz="6400" dirty="0" smtClean="0">
                <a:solidFill>
                  <a:schemeClr val="tx1"/>
                </a:solidFill>
                <a:latin typeface="Arial Narrow" panose="020B0606020202030204" pitchFamily="34" charset="0"/>
              </a:rPr>
              <a:t>Размещение домашних животных не допускается. </a:t>
            </a:r>
            <a:endParaRPr lang="ru-RU" sz="6400" dirty="0">
              <a:solidFill>
                <a:schemeClr val="tx1"/>
              </a:solidFill>
            </a:endParaRPr>
          </a:p>
          <a:p>
            <a:endParaRPr lang="ru-RU" dirty="0"/>
          </a:p>
        </p:txBody>
      </p:sp>
      <p:pic>
        <p:nvPicPr>
          <p:cNvPr id="6" name="Рисунок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83786" y="4005558"/>
            <a:ext cx="2923289" cy="1489051"/>
          </a:xfrm>
          <a:prstGeom prst="rect">
            <a:avLst/>
          </a:prstGeom>
        </p:spPr>
      </p:pic>
      <p:pic>
        <p:nvPicPr>
          <p:cNvPr id="7" name="Рисунок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3786" y="149703"/>
            <a:ext cx="2923289" cy="1612595"/>
          </a:xfrm>
          <a:prstGeom prst="rect">
            <a:avLst/>
          </a:prstGeom>
        </p:spPr>
      </p:pic>
      <p:pic>
        <p:nvPicPr>
          <p:cNvPr id="8" name="Рисунок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3786" y="2083369"/>
            <a:ext cx="2923289" cy="1607073"/>
          </a:xfrm>
          <a:prstGeom prst="rect">
            <a:avLst/>
          </a:prstGeom>
        </p:spPr>
      </p:pic>
      <p:pic>
        <p:nvPicPr>
          <p:cNvPr id="9" name="Рисунок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57252" y="143537"/>
            <a:ext cx="2662731" cy="1618761"/>
          </a:xfrm>
          <a:prstGeom prst="rect">
            <a:avLst/>
          </a:prstGeom>
        </p:spPr>
      </p:pic>
      <p:pic>
        <p:nvPicPr>
          <p:cNvPr id="10" name="Рисунок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spTree>
    <p:extLst>
      <p:ext uri="{BB962C8B-B14F-4D97-AF65-F5344CB8AC3E}">
        <p14:creationId xmlns:p14="http://schemas.microsoft.com/office/powerpoint/2010/main" val="810129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1063325" y="289714"/>
            <a:ext cx="4481264" cy="524933"/>
          </a:xfrm>
        </p:spPr>
        <p:txBody>
          <a:bodyPr>
            <a:normAutofit/>
          </a:bodyPr>
          <a:lstStyle/>
          <a:p>
            <a:pPr algn="ctr"/>
            <a:r>
              <a:rPr lang="ru-RU" sz="2400" b="1" dirty="0">
                <a:solidFill>
                  <a:srgbClr val="FF0000"/>
                </a:solidFill>
                <a:latin typeface="Arial Narrow" panose="020B0606020202030204" pitchFamily="34" charset="0"/>
              </a:rPr>
              <a:t>ПРАВИЛА регистрации гостей:</a:t>
            </a:r>
            <a:endParaRPr lang="ru-RU" sz="2400" dirty="0">
              <a:solidFill>
                <a:srgbClr val="FF0000"/>
              </a:solidFill>
              <a:latin typeface="Arial Narrow" panose="020B0606020202030204" pitchFamily="34" charset="0"/>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1063325" y="882534"/>
            <a:ext cx="5977467" cy="3248891"/>
          </a:xfrm>
        </p:spPr>
        <p:txBody>
          <a:bodyPr>
            <a:noAutofit/>
          </a:bodyPr>
          <a:lstStyle/>
          <a:p>
            <a:pPr marL="342900" indent="-342900" algn="just">
              <a:buFont typeface="Wingdings" panose="05000000000000000000" pitchFamily="2" charset="2"/>
              <a:buChar char="q"/>
            </a:pPr>
            <a:r>
              <a:rPr lang="ru-RU" sz="1600" dirty="0">
                <a:solidFill>
                  <a:schemeClr val="tx1"/>
                </a:solidFill>
                <a:latin typeface="Arial Narrow" panose="020B0606020202030204" pitchFamily="34" charset="0"/>
              </a:rPr>
              <a:t>Оформление проживания в гостиницы производится при предъявлении паспорта гражданина РФ, свидетельства о рождении для лиц, не достигших 14 лет, военного билета для военнослужащих срочной службы, разрешения на временное проживание для лиц без гражданства, иностранных граждан при наличии национального паспорта, визы или вида на жительство, миграционной карты.</a:t>
            </a:r>
          </a:p>
          <a:p>
            <a:pPr algn="just"/>
            <a:endParaRPr lang="ru-RU" sz="1600" dirty="0">
              <a:solidFill>
                <a:schemeClr val="tx1"/>
              </a:solidFill>
              <a:latin typeface="Arial Narrow" panose="020B0606020202030204" pitchFamily="34" charset="0"/>
            </a:endParaRPr>
          </a:p>
          <a:p>
            <a:pPr marL="342900" indent="-342900" algn="just">
              <a:buFont typeface="Wingdings" panose="05000000000000000000" pitchFamily="2" charset="2"/>
              <a:buChar char="q"/>
            </a:pPr>
            <a:r>
              <a:rPr lang="ru-RU" sz="1600" dirty="0">
                <a:solidFill>
                  <a:schemeClr val="tx1"/>
                </a:solidFill>
                <a:latin typeface="Arial Narrow" panose="020B0606020202030204" pitchFamily="34" charset="0"/>
              </a:rPr>
              <a:t>В Отеле Концерт предусмотрено заселение с гражданством следующих стран: РФ, Иностранные граждане, с </a:t>
            </a:r>
            <a:r>
              <a:rPr lang="ru-RU" sz="1600" b="1" dirty="0">
                <a:solidFill>
                  <a:schemeClr val="tx1"/>
                </a:solidFill>
                <a:latin typeface="Arial Narrow" panose="020B0606020202030204" pitchFamily="34" charset="0"/>
              </a:rPr>
              <a:t>минимальным сроком размещения от 1 дня</a:t>
            </a:r>
            <a:r>
              <a:rPr lang="ru-RU" sz="1600" dirty="0">
                <a:solidFill>
                  <a:schemeClr val="tx1"/>
                </a:solidFill>
                <a:latin typeface="Arial Narrow" panose="020B0606020202030204" pitchFamily="34" charset="0"/>
              </a:rPr>
              <a:t>. Предоставляются услуги (платно): визовая поддержка, регистрация иностранных граждан.</a:t>
            </a:r>
          </a:p>
        </p:txBody>
      </p:sp>
      <p:pic>
        <p:nvPicPr>
          <p:cNvPr id="5" name="Рисунок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25" y="4082033"/>
            <a:ext cx="4048298" cy="1783781"/>
          </a:xfrm>
          <a:prstGeom prst="rect">
            <a:avLst/>
          </a:prstGeom>
        </p:spPr>
      </p:pic>
      <p:pic>
        <p:nvPicPr>
          <p:cNvPr id="7" name="Рисунок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11623" y="4115977"/>
            <a:ext cx="4012244" cy="178378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340" y="882534"/>
            <a:ext cx="2028825" cy="1181100"/>
          </a:xfrm>
          <a:prstGeom prst="rect">
            <a:avLst/>
          </a:prstGeom>
        </p:spPr>
      </p:pic>
      <p:pic>
        <p:nvPicPr>
          <p:cNvPr id="9" name="Рисунок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67340" y="2257536"/>
            <a:ext cx="2028825" cy="1232323"/>
          </a:xfrm>
          <a:prstGeom prst="rect">
            <a:avLst/>
          </a:prstGeom>
        </p:spPr>
      </p:pic>
    </p:spTree>
    <p:extLst>
      <p:ext uri="{BB962C8B-B14F-4D97-AF65-F5344CB8AC3E}">
        <p14:creationId xmlns:p14="http://schemas.microsoft.com/office/powerpoint/2010/main" val="398908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1000096" y="1097281"/>
            <a:ext cx="7772400" cy="408986"/>
          </a:xfrm>
        </p:spPr>
        <p:txBody>
          <a:bodyPr>
            <a:normAutofit fontScale="90000"/>
          </a:bodyPr>
          <a:lstStyle/>
          <a:p>
            <a:pPr algn="ctr"/>
            <a:r>
              <a:rPr lang="ru-RU" sz="2400" b="1" dirty="0">
                <a:solidFill>
                  <a:srgbClr val="FF0000"/>
                </a:solidFill>
                <a:latin typeface="Arial Narrow" panose="020B0606020202030204" pitchFamily="34" charset="0"/>
              </a:rPr>
              <a:t>Сотрудничество с турагентствами, корпоративными клиентами. </a:t>
            </a:r>
            <a:endParaRPr lang="ru-RU" sz="2400" dirty="0">
              <a:solidFill>
                <a:srgbClr val="FF0000"/>
              </a:solidFill>
              <a:latin typeface="Arial Narrow" panose="020B0606020202030204" pitchFamily="34" charset="0"/>
            </a:endParaRP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1000096" y="1752864"/>
            <a:ext cx="4968443" cy="4395431"/>
          </a:xfrm>
        </p:spPr>
        <p:txBody>
          <a:bodyPr>
            <a:noAutofit/>
          </a:bodyPr>
          <a:lstStyle/>
          <a:p>
            <a:pPr algn="just" fontAlgn="base"/>
            <a:r>
              <a:rPr lang="ru-RU" sz="1600" b="1" dirty="0">
                <a:solidFill>
                  <a:schemeClr val="tx1"/>
                </a:solidFill>
                <a:latin typeface="Arial Narrow" panose="020B0606020202030204" pitchFamily="34" charset="0"/>
              </a:rPr>
              <a:t>Есть ли специальные тарифы в отеле Концерт для  размещения организованных групп (детских групп) и корпоративных клиентов ?</a:t>
            </a:r>
          </a:p>
          <a:p>
            <a:pPr algn="just" fontAlgn="base"/>
            <a:r>
              <a:rPr lang="ru-RU" sz="1600" b="1" dirty="0">
                <a:latin typeface="Arial Narrow" panose="020B0606020202030204" pitchFamily="34" charset="0"/>
              </a:rPr>
              <a:t> </a:t>
            </a:r>
          </a:p>
          <a:p>
            <a:pPr algn="just" fontAlgn="base"/>
            <a:r>
              <a:rPr lang="ru-RU" sz="1600" dirty="0">
                <a:solidFill>
                  <a:schemeClr val="tx1"/>
                </a:solidFill>
                <a:latin typeface="Arial Narrow" panose="020B0606020202030204" pitchFamily="34" charset="0"/>
              </a:rPr>
              <a:t>Отель Концерт предоставляет гостиничные услуги (проживание, питание) для организованных групп (детских групп). Групповое бронирование - это бронирование </a:t>
            </a:r>
            <a:r>
              <a:rPr lang="ru-RU" sz="1600" b="1" dirty="0">
                <a:solidFill>
                  <a:schemeClr val="tx1"/>
                </a:solidFill>
                <a:latin typeface="Arial Narrow" panose="020B0606020202030204" pitchFamily="34" charset="0"/>
              </a:rPr>
              <a:t>от 5 номеров независимо от категорий номеров, с одинаковой датой заезда.</a:t>
            </a:r>
            <a:r>
              <a:rPr lang="ru-RU" sz="1600" dirty="0">
                <a:solidFill>
                  <a:schemeClr val="tx1"/>
                </a:solidFill>
                <a:latin typeface="Arial Narrow" panose="020B0606020202030204" pitchFamily="34" charset="0"/>
              </a:rPr>
              <a:t> Кроме того, для организованных групп (детских групп) предоставляем услугу комплексного питания: обед или ужин, от </a:t>
            </a:r>
            <a:r>
              <a:rPr lang="ru-RU" sz="1600" dirty="0" smtClean="0">
                <a:solidFill>
                  <a:schemeClr val="tx1"/>
                </a:solidFill>
                <a:latin typeface="Arial Narrow" panose="020B0606020202030204" pitchFamily="34" charset="0"/>
              </a:rPr>
              <a:t>550 </a:t>
            </a:r>
            <a:r>
              <a:rPr lang="ru-RU" sz="1600" dirty="0">
                <a:solidFill>
                  <a:schemeClr val="tx1"/>
                </a:solidFill>
                <a:latin typeface="Arial Narrow" panose="020B0606020202030204" pitchFamily="34" charset="0"/>
              </a:rPr>
              <a:t>руб./чел.</a:t>
            </a:r>
          </a:p>
          <a:p>
            <a:pPr algn="just" fontAlgn="base"/>
            <a:r>
              <a:rPr lang="ru-RU" sz="1600" dirty="0">
                <a:solidFill>
                  <a:schemeClr val="tx1"/>
                </a:solidFill>
                <a:latin typeface="Arial Narrow" panose="020B0606020202030204" pitchFamily="34" charset="0"/>
              </a:rPr>
              <a:t>​​Для получения индивидуального расчета группового тарифа просьба обращаться </a:t>
            </a:r>
            <a:r>
              <a:rPr lang="ru-RU" sz="1600" dirty="0">
                <a:solidFill>
                  <a:schemeClr val="tx1"/>
                </a:solidFill>
                <a:latin typeface="Arial Narrow" panose="020B0606020202030204" pitchFamily="34" charset="0"/>
                <a:hlinkClick r:id="rId2">
                  <a:extLst>
                    <a:ext uri="{A12FA001-AC4F-418D-AE19-62706E023703}">
                      <ahyp:hlinkClr xmlns:ahyp="http://schemas.microsoft.com/office/drawing/2018/hyperlinkcolor" xmlns="" val="tx"/>
                    </a:ext>
                  </a:extLst>
                </a:hlinkClick>
              </a:rPr>
              <a:t>ОТДЕЛ ПРОДАЖ (по работе с групповыми заявками).</a:t>
            </a:r>
            <a:endParaRPr lang="ru-RU" sz="1600" dirty="0">
              <a:solidFill>
                <a:schemeClr val="tx1"/>
              </a:solidFill>
              <a:latin typeface="Arial Narrow" panose="020B0606020202030204" pitchFamily="34" charset="0"/>
            </a:endParaRPr>
          </a:p>
        </p:txBody>
      </p:sp>
      <p:pic>
        <p:nvPicPr>
          <p:cNvPr id="5" name="Рисунок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4" name="Рисунок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22190" y="2327563"/>
            <a:ext cx="2344952" cy="2327563"/>
          </a:xfrm>
          <a:prstGeom prst="rect">
            <a:avLst/>
          </a:prstGeom>
        </p:spPr>
      </p:pic>
    </p:spTree>
    <p:extLst>
      <p:ext uri="{BB962C8B-B14F-4D97-AF65-F5344CB8AC3E}">
        <p14:creationId xmlns:p14="http://schemas.microsoft.com/office/powerpoint/2010/main" val="296440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983471" y="1715524"/>
            <a:ext cx="5151322" cy="596294"/>
          </a:xfrm>
        </p:spPr>
        <p:txBody>
          <a:bodyPr>
            <a:noAutofit/>
          </a:bodyPr>
          <a:lstStyle/>
          <a:p>
            <a:pPr algn="just"/>
            <a:r>
              <a:rPr lang="ru-RU" sz="1800" b="1" dirty="0">
                <a:solidFill>
                  <a:schemeClr val="accent4"/>
                </a:solidFill>
                <a:latin typeface="Arial Narrow" panose="020B0606020202030204" pitchFamily="34" charset="0"/>
              </a:rPr>
              <a:t>Станьте корпоративным клиентом Отеля Концерт и мы профессионально решим ваши задачи!</a:t>
            </a: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983471" y="2442355"/>
            <a:ext cx="6021589" cy="3491347"/>
          </a:xfrm>
        </p:spPr>
        <p:txBody>
          <a:bodyPr>
            <a:noAutofit/>
          </a:bodyPr>
          <a:lstStyle/>
          <a:p>
            <a:pPr algn="just" fontAlgn="base"/>
            <a:endParaRPr lang="ru-RU" b="1" dirty="0">
              <a:solidFill>
                <a:schemeClr val="tx1"/>
              </a:solidFill>
            </a:endParaRPr>
          </a:p>
          <a:p>
            <a:pPr algn="just" fontAlgn="base"/>
            <a:r>
              <a:rPr lang="ru-RU" sz="1600" b="1" dirty="0">
                <a:solidFill>
                  <a:schemeClr val="accent4"/>
                </a:solidFill>
                <a:latin typeface="Arial Narrow" panose="020B0606020202030204" pitchFamily="34" charset="0"/>
              </a:rPr>
              <a:t>С нами выгодно:​</a:t>
            </a:r>
          </a:p>
          <a:p>
            <a:pPr marL="342900" indent="-342900" algn="just" fontAlgn="base">
              <a:buFont typeface="Wingdings" panose="05000000000000000000" pitchFamily="2" charset="2"/>
              <a:buChar char="q"/>
            </a:pPr>
            <a:r>
              <a:rPr lang="ru-RU" sz="1600" dirty="0">
                <a:solidFill>
                  <a:schemeClr val="tx1"/>
                </a:solidFill>
                <a:latin typeface="Arial Narrow" panose="020B0606020202030204" pitchFamily="34" charset="0"/>
              </a:rPr>
              <a:t>Удобство в работе.</a:t>
            </a:r>
          </a:p>
          <a:p>
            <a:pPr marL="342900" indent="-342900" algn="just" fontAlgn="base">
              <a:buFont typeface="Wingdings" panose="05000000000000000000" pitchFamily="2" charset="2"/>
              <a:buChar char="q"/>
            </a:pPr>
            <a:r>
              <a:rPr lang="ru-RU" sz="1600" dirty="0">
                <a:solidFill>
                  <a:schemeClr val="tx1"/>
                </a:solidFill>
                <a:latin typeface="Arial Narrow" panose="020B0606020202030204" pitchFamily="34" charset="0"/>
              </a:rPr>
              <a:t>Заключение договора не обязательно. </a:t>
            </a:r>
          </a:p>
          <a:p>
            <a:pPr marL="342900" indent="-342900" algn="just" fontAlgn="base">
              <a:buFont typeface="Wingdings" panose="05000000000000000000" pitchFamily="2" charset="2"/>
              <a:buChar char="q"/>
            </a:pPr>
            <a:r>
              <a:rPr lang="ru-RU" sz="1600" dirty="0">
                <a:solidFill>
                  <a:schemeClr val="tx1"/>
                </a:solidFill>
                <a:latin typeface="Arial Narrow" panose="020B0606020202030204" pitchFamily="34" charset="0"/>
              </a:rPr>
              <a:t>Способ оплаты вы выбираете сами: </a:t>
            </a:r>
            <a:r>
              <a:rPr lang="ru-RU" sz="1600" b="1" dirty="0">
                <a:solidFill>
                  <a:schemeClr val="tx1"/>
                </a:solidFill>
                <a:latin typeface="Arial Narrow" panose="020B0606020202030204" pitchFamily="34" charset="0"/>
              </a:rPr>
              <a:t>при заселении, безналичный расчёт или ONLINE-оплата.</a:t>
            </a:r>
          </a:p>
          <a:p>
            <a:pPr marL="342900" indent="-342900" algn="just" fontAlgn="base">
              <a:buFont typeface="Wingdings" panose="05000000000000000000" pitchFamily="2" charset="2"/>
              <a:buChar char="q"/>
            </a:pPr>
            <a:r>
              <a:rPr lang="ru-RU" sz="1600" dirty="0">
                <a:solidFill>
                  <a:schemeClr val="tx1"/>
                </a:solidFill>
                <a:latin typeface="Arial Narrow" panose="020B0606020202030204" pitchFamily="34" charset="0"/>
              </a:rPr>
              <a:t>Снижение расходов на бронирование.</a:t>
            </a:r>
          </a:p>
          <a:p>
            <a:pPr marL="342900" indent="-342900" algn="just" fontAlgn="base">
              <a:buFont typeface="Wingdings" panose="05000000000000000000" pitchFamily="2" charset="2"/>
              <a:buChar char="q"/>
            </a:pPr>
            <a:r>
              <a:rPr lang="ru-RU" sz="1600" dirty="0">
                <a:solidFill>
                  <a:schemeClr val="tx1"/>
                </a:solidFill>
                <a:latin typeface="Arial Narrow" panose="020B0606020202030204" pitchFamily="34" charset="0"/>
              </a:rPr>
              <a:t>Наши услуги совершенно бесплатны.</a:t>
            </a:r>
          </a:p>
          <a:p>
            <a:pPr marL="342900" indent="-342900" algn="just" fontAlgn="base">
              <a:buFont typeface="Wingdings" panose="05000000000000000000" pitchFamily="2" charset="2"/>
              <a:buChar char="q"/>
            </a:pPr>
            <a:r>
              <a:rPr lang="ru-RU" sz="1600" dirty="0">
                <a:solidFill>
                  <a:schemeClr val="tx1"/>
                </a:solidFill>
                <a:latin typeface="Arial Narrow" panose="020B0606020202030204" pitchFamily="34" charset="0"/>
              </a:rPr>
              <a:t>Мы предлагаем номера по специальным корпоративным ценам.​</a:t>
            </a:r>
          </a:p>
          <a:p>
            <a:pPr marL="342900" indent="-342900" fontAlgn="base">
              <a:buFont typeface="Arial" panose="020B0604020202020204" pitchFamily="34" charset="0"/>
              <a:buChar char="•"/>
            </a:pPr>
            <a:endParaRPr lang="ru-RU" b="1" dirty="0">
              <a:solidFill>
                <a:schemeClr val="tx1"/>
              </a:solidFill>
            </a:endParaRPr>
          </a:p>
        </p:txBody>
      </p:sp>
      <p:pic>
        <p:nvPicPr>
          <p:cNvPr id="5" name="Объект 5">
            <a:extLst>
              <a:ext uri="{FF2B5EF4-FFF2-40B4-BE49-F238E27FC236}">
                <a16:creationId xmlns:a16="http://schemas.microsoft.com/office/drawing/2014/main" id="{2C17B6F1-D13D-4D98-B214-14D4A93DDC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74474" y="445628"/>
            <a:ext cx="1400620" cy="1269896"/>
          </a:xfrm>
          <a:prstGeom prst="rect">
            <a:avLst/>
          </a:prstGeom>
        </p:spPr>
      </p:pic>
      <p:pic>
        <p:nvPicPr>
          <p:cNvPr id="6" name="Рисунок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4" name="Рисунок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19556" y="2777210"/>
            <a:ext cx="2110455" cy="2094806"/>
          </a:xfrm>
          <a:prstGeom prst="rect">
            <a:avLst/>
          </a:prstGeom>
        </p:spPr>
      </p:pic>
      <p:pic>
        <p:nvPicPr>
          <p:cNvPr id="7" name="Рисунок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3471" y="93929"/>
            <a:ext cx="2253590" cy="1227648"/>
          </a:xfrm>
          <a:prstGeom prst="rect">
            <a:avLst/>
          </a:prstGeom>
        </p:spPr>
      </p:pic>
    </p:spTree>
    <p:extLst>
      <p:ext uri="{BB962C8B-B14F-4D97-AF65-F5344CB8AC3E}">
        <p14:creationId xmlns:p14="http://schemas.microsoft.com/office/powerpoint/2010/main" val="177762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27CEA-F781-4387-9D2A-D5F0C2677434}"/>
              </a:ext>
            </a:extLst>
          </p:cNvPr>
          <p:cNvSpPr>
            <a:spLocks noGrp="1"/>
          </p:cNvSpPr>
          <p:nvPr>
            <p:ph type="ctrTitle"/>
          </p:nvPr>
        </p:nvSpPr>
        <p:spPr>
          <a:xfrm>
            <a:off x="1122218" y="821641"/>
            <a:ext cx="5194750" cy="599626"/>
          </a:xfrm>
        </p:spPr>
        <p:txBody>
          <a:bodyPr>
            <a:noAutofit/>
          </a:bodyPr>
          <a:lstStyle/>
          <a:p>
            <a:pPr algn="just"/>
            <a:r>
              <a:rPr lang="ru-RU" sz="1800" b="1" dirty="0">
                <a:solidFill>
                  <a:schemeClr val="accent4"/>
                </a:solidFill>
                <a:latin typeface="Arial Narrow" panose="020B0606020202030204" pitchFamily="34" charset="0"/>
              </a:rPr>
              <a:t>Станьте корпоративным клиентом Отеля Концерт и мы профессионально решим ваши задачи!</a:t>
            </a:r>
          </a:p>
        </p:txBody>
      </p:sp>
      <p:sp>
        <p:nvSpPr>
          <p:cNvPr id="3" name="Подзаголовок 2">
            <a:extLst>
              <a:ext uri="{FF2B5EF4-FFF2-40B4-BE49-F238E27FC236}">
                <a16:creationId xmlns:a16="http://schemas.microsoft.com/office/drawing/2014/main" id="{C440D603-57F3-4368-9D7D-93C60C1449D0}"/>
              </a:ext>
            </a:extLst>
          </p:cNvPr>
          <p:cNvSpPr>
            <a:spLocks noGrp="1"/>
          </p:cNvSpPr>
          <p:nvPr>
            <p:ph type="subTitle" idx="1"/>
          </p:nvPr>
        </p:nvSpPr>
        <p:spPr>
          <a:xfrm>
            <a:off x="1122218" y="1756341"/>
            <a:ext cx="7149984" cy="4262073"/>
          </a:xfrm>
        </p:spPr>
        <p:txBody>
          <a:bodyPr>
            <a:noAutofit/>
          </a:bodyPr>
          <a:lstStyle/>
          <a:p>
            <a:pPr algn="l" fontAlgn="base"/>
            <a:r>
              <a:rPr lang="ru-RU" b="1" dirty="0" smtClean="0">
                <a:solidFill>
                  <a:schemeClr val="tx1"/>
                </a:solidFill>
                <a:latin typeface="Arial Narrow" panose="020B0606020202030204" pitchFamily="34" charset="0"/>
              </a:rPr>
              <a:t>Мы </a:t>
            </a:r>
            <a:r>
              <a:rPr lang="ru-RU" b="1" dirty="0">
                <a:solidFill>
                  <a:schemeClr val="tx1"/>
                </a:solidFill>
                <a:latin typeface="Arial Narrow" panose="020B0606020202030204" pitchFamily="34" charset="0"/>
              </a:rPr>
              <a:t>предлагаем:​</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Индивидуальный подход.</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Закрепленный за вашей компанией менеджер быстро подберет Вам различные варианты размещения учитывая все ваши требования.</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Комплексное решение, согласно Вашего запроса.</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Мы поможем в заказе трансфера, бронировании конференц-залов и организации кофе-брейков и экскурсий.</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Визовая поддержка иностранных граждан.</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Оформление регистраций иностранным гражданам.</a:t>
            </a:r>
          </a:p>
          <a:p>
            <a:pPr marL="342900" indent="-342900" algn="l" fontAlgn="base">
              <a:buFont typeface="Wingdings" panose="05000000000000000000" pitchFamily="2" charset="2"/>
              <a:buChar char="q"/>
            </a:pPr>
            <a:r>
              <a:rPr lang="ru-RU" dirty="0">
                <a:solidFill>
                  <a:schemeClr val="tx1"/>
                </a:solidFill>
                <a:latin typeface="Arial Narrow" panose="020B0606020202030204" pitchFamily="34" charset="0"/>
              </a:rPr>
              <a:t>Оформление приглашений на въезд в РФ.</a:t>
            </a:r>
          </a:p>
          <a:p>
            <a:pPr marL="342900" indent="-342900" algn="l" fontAlgn="base">
              <a:buFont typeface="Arial" panose="020B0604020202020204" pitchFamily="34" charset="0"/>
              <a:buChar char="•"/>
            </a:pPr>
            <a:endParaRPr lang="ru-RU" b="1" dirty="0">
              <a:solidFill>
                <a:schemeClr val="tx1"/>
              </a:solidFill>
              <a:latin typeface="Arial Narrow" panose="020B0606020202030204" pitchFamily="34" charset="0"/>
            </a:endParaRPr>
          </a:p>
        </p:txBody>
      </p:sp>
      <p:pic>
        <p:nvPicPr>
          <p:cNvPr id="6" name="Объект 7">
            <a:extLst>
              <a:ext uri="{FF2B5EF4-FFF2-40B4-BE49-F238E27FC236}">
                <a16:creationId xmlns:a16="http://schemas.microsoft.com/office/drawing/2014/main" id="{595B2243-ACB9-4709-90D5-60801A1309E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76613" y="411209"/>
            <a:ext cx="1791178" cy="1345132"/>
          </a:xfrm>
          <a:prstGeom prst="rect">
            <a:avLst/>
          </a:prstGeom>
        </p:spPr>
      </p:pic>
      <p:pic>
        <p:nvPicPr>
          <p:cNvPr id="7" name="Рисунок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2202" y="5933702"/>
            <a:ext cx="3657735" cy="656360"/>
          </a:xfrm>
          <a:prstGeom prst="rect">
            <a:avLst/>
          </a:prstGeom>
        </p:spPr>
      </p:pic>
      <p:pic>
        <p:nvPicPr>
          <p:cNvPr id="8" name="Рисунок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45842" y="2344948"/>
            <a:ext cx="2110455" cy="2094806"/>
          </a:xfrm>
          <a:prstGeom prst="rect">
            <a:avLst/>
          </a:prstGeom>
        </p:spPr>
      </p:pic>
    </p:spTree>
    <p:extLst>
      <p:ext uri="{BB962C8B-B14F-4D97-AF65-F5344CB8AC3E}">
        <p14:creationId xmlns:p14="http://schemas.microsoft.com/office/powerpoint/2010/main" val="346052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330</TotalTime>
  <Words>642</Words>
  <Application>Microsoft Office PowerPoint</Application>
  <PresentationFormat>Широкоэкранный</PresentationFormat>
  <Paragraphs>115</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Arial Narrow</vt:lpstr>
      <vt:lpstr>Trebuchet MS</vt:lpstr>
      <vt:lpstr>Wingdings</vt:lpstr>
      <vt:lpstr>Wingdings 3</vt:lpstr>
      <vt:lpstr>Аспект</vt:lpstr>
      <vt:lpstr>         ОТЕЛЬ КОНЦЕРТ (KONCERT.RU™ HOTEL) </vt:lpstr>
      <vt:lpstr>Удобное месторасположение гостиницы Концерт – центр Москвы!</vt:lpstr>
      <vt:lpstr>КОНТИНЕНТАЛЬНЫЙ ЗАВТРАК </vt:lpstr>
      <vt:lpstr>В ОТЕЛЕ КОНЦЕРТ  применяется динамическое ценообразование</vt:lpstr>
      <vt:lpstr>Услуги включенные в стоимость проживания:</vt:lpstr>
      <vt:lpstr>ПРАВИЛА регистрации гостей:</vt:lpstr>
      <vt:lpstr>Сотрудничество с турагентствами, корпоративными клиентами. </vt:lpstr>
      <vt:lpstr>Станьте корпоративным клиентом Отеля Концерт и мы профессионально решим ваши задачи!</vt:lpstr>
      <vt:lpstr>Станьте корпоративным клиентом Отеля Концерт и мы профессионально решим ваши задачи!</vt:lpstr>
      <vt:lpstr>Часто задаваемые вопросы </vt:lpstr>
      <vt:lpstr>Часто задаваемые вопросы </vt:lpstr>
      <vt:lpstr>Часто задаваемые вопросы </vt:lpstr>
      <vt:lpstr>КОНТАКТЫ ОТДЕЛА ПРОДАЖ:</vt:lpstr>
      <vt:lpstr>КОНТАКТЫ ОТДЕЛА ПРОДАЖ: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ОТЕЛЬ КОНЦЕРТ (KONCERT.RU™ HOTEL)</dc:title>
  <dc:creator>Medvedev Sergey</dc:creator>
  <cp:lastModifiedBy>Пользователь</cp:lastModifiedBy>
  <cp:revision>90</cp:revision>
  <dcterms:created xsi:type="dcterms:W3CDTF">2020-05-16T09:23:46Z</dcterms:created>
  <dcterms:modified xsi:type="dcterms:W3CDTF">2022-09-09T06:27:03Z</dcterms:modified>
</cp:coreProperties>
</file>